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sldIdLst>
    <p:sldId id="256" r:id="rId3"/>
    <p:sldId id="257" r:id="rId4"/>
    <p:sldId id="258" r:id="rId5"/>
    <p:sldId id="259" r:id="rId6"/>
    <p:sldId id="260" r:id="rId7"/>
    <p:sldId id="261" r:id="rId8"/>
    <p:sldId id="262" r:id="rId9"/>
    <p:sldId id="264" r:id="rId10"/>
    <p:sldId id="265" r:id="rId11"/>
    <p:sldId id="263"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30F3234-DEB7-42CF-BBAB-40B8AD6C603B}" type="datetimeFigureOut">
              <a:rPr lang="en-GB" smtClean="0"/>
              <a:t>18/06/2021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297C7-36FC-475B-ACAC-55FD76A34E2D}" type="slidenum">
              <a:rPr lang="en-GB" smtClean="0"/>
              <a:t>‹#›</a:t>
            </a:fld>
            <a:endParaRPr lang="en-GB"/>
          </a:p>
        </p:txBody>
      </p:sp>
    </p:spTree>
    <p:extLst>
      <p:ext uri="{BB962C8B-B14F-4D97-AF65-F5344CB8AC3E}">
        <p14:creationId xmlns:p14="http://schemas.microsoft.com/office/powerpoint/2010/main" val="2927521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0F3234-DEB7-42CF-BBAB-40B8AD6C603B}" type="datetimeFigureOut">
              <a:rPr lang="en-GB" smtClean="0"/>
              <a:t>18/06/2021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297C7-36FC-475B-ACAC-55FD76A34E2D}" type="slidenum">
              <a:rPr lang="en-GB" smtClean="0"/>
              <a:t>‹#›</a:t>
            </a:fld>
            <a:endParaRPr lang="en-GB"/>
          </a:p>
        </p:txBody>
      </p:sp>
    </p:spTree>
    <p:extLst>
      <p:ext uri="{BB962C8B-B14F-4D97-AF65-F5344CB8AC3E}">
        <p14:creationId xmlns:p14="http://schemas.microsoft.com/office/powerpoint/2010/main" val="279281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0F3234-DEB7-42CF-BBAB-40B8AD6C603B}" type="datetimeFigureOut">
              <a:rPr lang="en-GB" smtClean="0"/>
              <a:t>18/06/2021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297C7-36FC-475B-ACAC-55FD76A34E2D}" type="slidenum">
              <a:rPr lang="en-GB" smtClean="0"/>
              <a:t>‹#›</a:t>
            </a:fld>
            <a:endParaRPr lang="en-GB"/>
          </a:p>
        </p:txBody>
      </p:sp>
    </p:spTree>
    <p:extLst>
      <p:ext uri="{BB962C8B-B14F-4D97-AF65-F5344CB8AC3E}">
        <p14:creationId xmlns:p14="http://schemas.microsoft.com/office/powerpoint/2010/main" val="3047550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30F3234-DEB7-42CF-BBAB-40B8AD6C603B}" type="datetimeFigureOut">
              <a:rPr lang="en-GB" smtClean="0"/>
              <a:t>18/06/2021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297C7-36FC-475B-ACAC-55FD76A34E2D}" type="slidenum">
              <a:rPr lang="en-GB" smtClean="0"/>
              <a:t>‹#›</a:t>
            </a:fld>
            <a:endParaRPr lang="en-GB"/>
          </a:p>
        </p:txBody>
      </p:sp>
    </p:spTree>
    <p:extLst>
      <p:ext uri="{BB962C8B-B14F-4D97-AF65-F5344CB8AC3E}">
        <p14:creationId xmlns:p14="http://schemas.microsoft.com/office/powerpoint/2010/main" val="2661493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0F3234-DEB7-42CF-BBAB-40B8AD6C603B}" type="datetimeFigureOut">
              <a:rPr lang="en-GB" smtClean="0"/>
              <a:t>18/06/2021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0297C7-36FC-475B-ACAC-55FD76A34E2D}" type="slidenum">
              <a:rPr lang="en-GB" smtClean="0"/>
              <a:t>‹#›</a:t>
            </a:fld>
            <a:endParaRPr lang="en-GB"/>
          </a:p>
        </p:txBody>
      </p:sp>
    </p:spTree>
    <p:extLst>
      <p:ext uri="{BB962C8B-B14F-4D97-AF65-F5344CB8AC3E}">
        <p14:creationId xmlns:p14="http://schemas.microsoft.com/office/powerpoint/2010/main" val="3094633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30F3234-DEB7-42CF-BBAB-40B8AD6C603B}" type="datetimeFigureOut">
              <a:rPr lang="en-GB" smtClean="0"/>
              <a:t>18/06/2021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0297C7-36FC-475B-ACAC-55FD76A34E2D}" type="slidenum">
              <a:rPr lang="en-GB" smtClean="0"/>
              <a:t>‹#›</a:t>
            </a:fld>
            <a:endParaRPr lang="en-GB"/>
          </a:p>
        </p:txBody>
      </p:sp>
    </p:spTree>
    <p:extLst>
      <p:ext uri="{BB962C8B-B14F-4D97-AF65-F5344CB8AC3E}">
        <p14:creationId xmlns:p14="http://schemas.microsoft.com/office/powerpoint/2010/main" val="1178331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F3234-DEB7-42CF-BBAB-40B8AD6C603B}" type="datetimeFigureOut">
              <a:rPr lang="en-GB" smtClean="0"/>
              <a:t>18/06/2021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0297C7-36FC-475B-ACAC-55FD76A34E2D}" type="slidenum">
              <a:rPr lang="en-GB" smtClean="0"/>
              <a:t>‹#›</a:t>
            </a:fld>
            <a:endParaRPr lang="en-GB"/>
          </a:p>
        </p:txBody>
      </p:sp>
    </p:spTree>
    <p:extLst>
      <p:ext uri="{BB962C8B-B14F-4D97-AF65-F5344CB8AC3E}">
        <p14:creationId xmlns:p14="http://schemas.microsoft.com/office/powerpoint/2010/main" val="724548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0F3234-DEB7-42CF-BBAB-40B8AD6C603B}" type="datetimeFigureOut">
              <a:rPr lang="en-GB" smtClean="0"/>
              <a:t>18/06/2021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297C7-36FC-475B-ACAC-55FD76A34E2D}" type="slidenum">
              <a:rPr lang="en-GB" smtClean="0"/>
              <a:t>‹#›</a:t>
            </a:fld>
            <a:endParaRPr lang="en-GB"/>
          </a:p>
        </p:txBody>
      </p:sp>
    </p:spTree>
    <p:extLst>
      <p:ext uri="{BB962C8B-B14F-4D97-AF65-F5344CB8AC3E}">
        <p14:creationId xmlns:p14="http://schemas.microsoft.com/office/powerpoint/2010/main" val="3355005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0F3234-DEB7-42CF-BBAB-40B8AD6C603B}" type="datetimeFigureOut">
              <a:rPr lang="en-GB" smtClean="0"/>
              <a:t>18/06/2021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0297C7-36FC-475B-ACAC-55FD76A34E2D}" type="slidenum">
              <a:rPr lang="en-GB" smtClean="0"/>
              <a:t>‹#›</a:t>
            </a:fld>
            <a:endParaRPr lang="en-GB"/>
          </a:p>
        </p:txBody>
      </p:sp>
    </p:spTree>
    <p:extLst>
      <p:ext uri="{BB962C8B-B14F-4D97-AF65-F5344CB8AC3E}">
        <p14:creationId xmlns:p14="http://schemas.microsoft.com/office/powerpoint/2010/main" val="2085470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0F3234-DEB7-42CF-BBAB-40B8AD6C603B}" type="datetimeFigureOut">
              <a:rPr lang="en-GB" smtClean="0"/>
              <a:t>18/06/2021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297C7-36FC-475B-ACAC-55FD76A34E2D}" type="slidenum">
              <a:rPr lang="en-GB" smtClean="0"/>
              <a:t>‹#›</a:t>
            </a:fld>
            <a:endParaRPr lang="en-GB"/>
          </a:p>
        </p:txBody>
      </p:sp>
    </p:spTree>
    <p:extLst>
      <p:ext uri="{BB962C8B-B14F-4D97-AF65-F5344CB8AC3E}">
        <p14:creationId xmlns:p14="http://schemas.microsoft.com/office/powerpoint/2010/main" val="2361594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0F3234-DEB7-42CF-BBAB-40B8AD6C603B}" type="datetimeFigureOut">
              <a:rPr lang="en-GB" smtClean="0"/>
              <a:t>18/06/2021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0297C7-36FC-475B-ACAC-55FD76A34E2D}" type="slidenum">
              <a:rPr lang="en-GB" smtClean="0"/>
              <a:t>‹#›</a:t>
            </a:fld>
            <a:endParaRPr lang="en-GB"/>
          </a:p>
        </p:txBody>
      </p:sp>
    </p:spTree>
    <p:extLst>
      <p:ext uri="{BB962C8B-B14F-4D97-AF65-F5344CB8AC3E}">
        <p14:creationId xmlns:p14="http://schemas.microsoft.com/office/powerpoint/2010/main" val="103960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6/18/2021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6/18/2021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F3234-DEB7-42CF-BBAB-40B8AD6C603B}" type="datetimeFigureOut">
              <a:rPr lang="en-GB" smtClean="0"/>
              <a:t>18/06/2021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297C7-36FC-475B-ACAC-55FD76A34E2D}" type="slidenum">
              <a:rPr lang="en-GB" smtClean="0"/>
              <a:t>‹#›</a:t>
            </a:fld>
            <a:endParaRPr lang="en-GB"/>
          </a:p>
        </p:txBody>
      </p:sp>
    </p:spTree>
    <p:extLst>
      <p:ext uri="{BB962C8B-B14F-4D97-AF65-F5344CB8AC3E}">
        <p14:creationId xmlns:p14="http://schemas.microsoft.com/office/powerpoint/2010/main" val="17965618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03D5-49F8-47FD-B6CF-5592658603ED}"/>
              </a:ext>
            </a:extLst>
          </p:cNvPr>
          <p:cNvSpPr>
            <a:spLocks noGrp="1"/>
          </p:cNvSpPr>
          <p:nvPr>
            <p:ph type="ctrTitle"/>
          </p:nvPr>
        </p:nvSpPr>
        <p:spPr>
          <a:xfrm>
            <a:off x="228227" y="0"/>
            <a:ext cx="6884145" cy="2386510"/>
          </a:xfrm>
        </p:spPr>
        <p:txBody>
          <a:bodyPr/>
          <a:lstStyle/>
          <a:p>
            <a:pPr algn="ctr"/>
            <a:r>
              <a:rPr lang="en-GB" dirty="0"/>
              <a:t>Transition work</a:t>
            </a:r>
            <a:br>
              <a:rPr lang="en-GB" dirty="0"/>
            </a:br>
            <a:r>
              <a:rPr lang="en-GB" dirty="0"/>
              <a:t>English </a:t>
            </a:r>
          </a:p>
        </p:txBody>
      </p:sp>
      <p:pic>
        <p:nvPicPr>
          <p:cNvPr id="4" name="Picture 3">
            <a:extLst>
              <a:ext uri="{FF2B5EF4-FFF2-40B4-BE49-F238E27FC236}">
                <a16:creationId xmlns:a16="http://schemas.microsoft.com/office/drawing/2014/main" id="{02232B4C-E571-4083-B48D-2265F8B585F2}"/>
              </a:ext>
            </a:extLst>
          </p:cNvPr>
          <p:cNvPicPr>
            <a:picLocks noChangeAspect="1"/>
          </p:cNvPicPr>
          <p:nvPr/>
        </p:nvPicPr>
        <p:blipFill>
          <a:blip r:embed="rId4"/>
          <a:stretch>
            <a:fillRect/>
          </a:stretch>
        </p:blipFill>
        <p:spPr>
          <a:xfrm>
            <a:off x="8521701" y="0"/>
            <a:ext cx="3670300" cy="1905000"/>
          </a:xfrm>
          <a:prstGeom prst="rect">
            <a:avLst/>
          </a:prstGeom>
        </p:spPr>
      </p:pic>
      <p:sp>
        <p:nvSpPr>
          <p:cNvPr id="5" name="Rectangle 4">
            <a:extLst>
              <a:ext uri="{FF2B5EF4-FFF2-40B4-BE49-F238E27FC236}">
                <a16:creationId xmlns:a16="http://schemas.microsoft.com/office/drawing/2014/main" id="{25FFDF92-D685-4578-866D-0563F14969B2}"/>
              </a:ext>
            </a:extLst>
          </p:cNvPr>
          <p:cNvSpPr/>
          <p:nvPr/>
        </p:nvSpPr>
        <p:spPr>
          <a:xfrm>
            <a:off x="4508500" y="2640510"/>
            <a:ext cx="7683500" cy="42174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3200" b="1" dirty="0"/>
          </a:p>
          <a:p>
            <a:pPr algn="ctr"/>
            <a:r>
              <a:rPr lang="en-GB" sz="3200" b="1" dirty="0"/>
              <a:t>Welcome to English at Joyce Frankland Academy.</a:t>
            </a:r>
          </a:p>
          <a:p>
            <a:pPr algn="ctr"/>
            <a:endParaRPr lang="en-GB" sz="3200" b="1" dirty="0"/>
          </a:p>
          <a:p>
            <a:pPr algn="ctr"/>
            <a:r>
              <a:rPr lang="en-GB" sz="3200" b="1" dirty="0"/>
              <a:t>Over the course of Year 7 you will develop your skills in reading and writing. You will also have the opportunity to explore a range of exciting texts.</a:t>
            </a:r>
            <a:endParaRPr lang="en-GB" sz="3200" dirty="0"/>
          </a:p>
          <a:p>
            <a:pPr algn="ctr"/>
            <a:endParaRPr lang="en-GB" dirty="0"/>
          </a:p>
        </p:txBody>
      </p:sp>
      <p:pic>
        <p:nvPicPr>
          <p:cNvPr id="3" name="Picture 2">
            <a:extLst>
              <a:ext uri="{FF2B5EF4-FFF2-40B4-BE49-F238E27FC236}">
                <a16:creationId xmlns:a16="http://schemas.microsoft.com/office/drawing/2014/main" id="{BDF4CAAF-E4D0-4C69-818C-E153D4BCC4E3}"/>
              </a:ext>
            </a:extLst>
          </p:cNvPr>
          <p:cNvPicPr>
            <a:picLocks noChangeAspect="1"/>
          </p:cNvPicPr>
          <p:nvPr/>
        </p:nvPicPr>
        <p:blipFill rotWithShape="1">
          <a:blip r:embed="rId5"/>
          <a:srcRect l="25861" r="19779" b="4546"/>
          <a:stretch/>
        </p:blipFill>
        <p:spPr>
          <a:xfrm>
            <a:off x="0" y="2640510"/>
            <a:ext cx="4508500" cy="4217490"/>
          </a:xfrm>
          <a:prstGeom prst="rect">
            <a:avLst/>
          </a:prstGeom>
        </p:spPr>
      </p:pic>
      <p:pic>
        <p:nvPicPr>
          <p:cNvPr id="6" name="Granta Mead Close">
            <a:hlinkClick r:id="" action="ppaction://media"/>
            <a:extLst>
              <a:ext uri="{FF2B5EF4-FFF2-40B4-BE49-F238E27FC236}">
                <a16:creationId xmlns:a16="http://schemas.microsoft.com/office/drawing/2014/main" id="{F9B164CD-0C7F-4DDF-A3DF-DD60D0E21ED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34671" y="1444487"/>
            <a:ext cx="1254910" cy="828268"/>
          </a:xfrm>
          <a:prstGeom prst="rect">
            <a:avLst/>
          </a:prstGeom>
        </p:spPr>
      </p:pic>
    </p:spTree>
    <p:extLst>
      <p:ext uri="{BB962C8B-B14F-4D97-AF65-F5344CB8AC3E}">
        <p14:creationId xmlns:p14="http://schemas.microsoft.com/office/powerpoint/2010/main" val="111015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46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3047-096D-4E17-90F7-FD7CE1349339}"/>
              </a:ext>
            </a:extLst>
          </p:cNvPr>
          <p:cNvSpPr>
            <a:spLocks noGrp="1"/>
          </p:cNvSpPr>
          <p:nvPr>
            <p:ph type="title"/>
          </p:nvPr>
        </p:nvSpPr>
        <p:spPr>
          <a:xfrm>
            <a:off x="173648" y="97118"/>
            <a:ext cx="3395052" cy="1528108"/>
          </a:xfrm>
        </p:spPr>
        <p:txBody>
          <a:bodyPr/>
          <a:lstStyle/>
          <a:p>
            <a:r>
              <a:rPr lang="en-GB" sz="3200" b="1" dirty="0"/>
              <a:t>Design your own desert island</a:t>
            </a:r>
          </a:p>
        </p:txBody>
      </p:sp>
      <p:sp>
        <p:nvSpPr>
          <p:cNvPr id="3" name="Content Placeholder 2">
            <a:extLst>
              <a:ext uri="{FF2B5EF4-FFF2-40B4-BE49-F238E27FC236}">
                <a16:creationId xmlns:a16="http://schemas.microsoft.com/office/drawing/2014/main" id="{FFB2622A-457B-453E-BAD7-9859ED0E9FE1}"/>
              </a:ext>
            </a:extLst>
          </p:cNvPr>
          <p:cNvSpPr>
            <a:spLocks noGrp="1"/>
          </p:cNvSpPr>
          <p:nvPr>
            <p:ph idx="1"/>
          </p:nvPr>
        </p:nvSpPr>
        <p:spPr>
          <a:xfrm>
            <a:off x="173648" y="1791447"/>
            <a:ext cx="3014052" cy="4527923"/>
          </a:xfrm>
        </p:spPr>
        <p:txBody>
          <a:bodyPr>
            <a:noAutofit/>
          </a:bodyPr>
          <a:lstStyle/>
          <a:p>
            <a:pPr marL="0" indent="0">
              <a:buNone/>
            </a:pPr>
            <a:r>
              <a:rPr lang="en-GB" sz="2400" b="1" u="sng" dirty="0"/>
              <a:t>It must include:</a:t>
            </a:r>
          </a:p>
          <a:p>
            <a:r>
              <a:rPr lang="en-GB" sz="2400" dirty="0"/>
              <a:t>Sandy beaches</a:t>
            </a:r>
          </a:p>
          <a:p>
            <a:r>
              <a:rPr lang="en-GB" sz="2400" dirty="0"/>
              <a:t>Trees/jungle</a:t>
            </a:r>
          </a:p>
          <a:p>
            <a:r>
              <a:rPr lang="en-GB" sz="2400" dirty="0"/>
              <a:t>Rocky cliffs</a:t>
            </a:r>
          </a:p>
          <a:p>
            <a:r>
              <a:rPr lang="en-GB" sz="2400" dirty="0"/>
              <a:t>Wild animals</a:t>
            </a:r>
          </a:p>
          <a:p>
            <a:r>
              <a:rPr lang="en-GB" sz="2400" dirty="0"/>
              <a:t>A fresh water source</a:t>
            </a:r>
          </a:p>
          <a:p>
            <a:r>
              <a:rPr lang="en-GB" sz="2400" dirty="0"/>
              <a:t>Shelters where people can sleep</a:t>
            </a:r>
          </a:p>
        </p:txBody>
      </p:sp>
      <p:pic>
        <p:nvPicPr>
          <p:cNvPr id="4" name="Picture 3">
            <a:extLst>
              <a:ext uri="{FF2B5EF4-FFF2-40B4-BE49-F238E27FC236}">
                <a16:creationId xmlns:a16="http://schemas.microsoft.com/office/drawing/2014/main" id="{7EDDB5DF-96F9-4398-BC6D-1D01D3018CC2}"/>
              </a:ext>
            </a:extLst>
          </p:cNvPr>
          <p:cNvPicPr>
            <a:picLocks noChangeAspect="1"/>
          </p:cNvPicPr>
          <p:nvPr/>
        </p:nvPicPr>
        <p:blipFill>
          <a:blip r:embed="rId4"/>
          <a:stretch>
            <a:fillRect/>
          </a:stretch>
        </p:blipFill>
        <p:spPr>
          <a:xfrm>
            <a:off x="3301999" y="0"/>
            <a:ext cx="8890001" cy="6858000"/>
          </a:xfrm>
          <a:prstGeom prst="rect">
            <a:avLst/>
          </a:prstGeom>
        </p:spPr>
      </p:pic>
      <p:sp>
        <p:nvSpPr>
          <p:cNvPr id="5" name="Rectangle 4">
            <a:extLst>
              <a:ext uri="{FF2B5EF4-FFF2-40B4-BE49-F238E27FC236}">
                <a16:creationId xmlns:a16="http://schemas.microsoft.com/office/drawing/2014/main" id="{F8553D5C-D2CD-4668-B82A-4B22B0A6BC25}"/>
              </a:ext>
            </a:extLst>
          </p:cNvPr>
          <p:cNvSpPr/>
          <p:nvPr/>
        </p:nvSpPr>
        <p:spPr>
          <a:xfrm>
            <a:off x="-1" y="6319370"/>
            <a:ext cx="5989983" cy="5386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900" b="1" i="1" dirty="0"/>
              <a:t>Bullet point some ideas or make a quick sketch.</a:t>
            </a:r>
          </a:p>
        </p:txBody>
      </p:sp>
      <p:pic>
        <p:nvPicPr>
          <p:cNvPr id="6" name="Granta Mead Close 9">
            <a:hlinkClick r:id="" action="ppaction://media"/>
            <a:extLst>
              <a:ext uri="{FF2B5EF4-FFF2-40B4-BE49-F238E27FC236}">
                <a16:creationId xmlns:a16="http://schemas.microsoft.com/office/drawing/2014/main" id="{05A2E804-3ED6-4C59-9D3C-F47708203B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32384" y="1113182"/>
            <a:ext cx="969615" cy="771030"/>
          </a:xfrm>
          <a:prstGeom prst="rect">
            <a:avLst/>
          </a:prstGeom>
        </p:spPr>
      </p:pic>
    </p:spTree>
    <p:extLst>
      <p:ext uri="{BB962C8B-B14F-4D97-AF65-F5344CB8AC3E}">
        <p14:creationId xmlns:p14="http://schemas.microsoft.com/office/powerpoint/2010/main" val="268717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2622A-457B-453E-BAD7-9859ED0E9FE1}"/>
              </a:ext>
            </a:extLst>
          </p:cNvPr>
          <p:cNvSpPr>
            <a:spLocks noGrp="1"/>
          </p:cNvSpPr>
          <p:nvPr>
            <p:ph idx="1"/>
          </p:nvPr>
        </p:nvSpPr>
        <p:spPr>
          <a:xfrm>
            <a:off x="-1" y="0"/>
            <a:ext cx="3866607" cy="6858000"/>
          </a:xfrm>
        </p:spPr>
        <p:txBody>
          <a:bodyPr>
            <a:noAutofit/>
          </a:bodyPr>
          <a:lstStyle/>
          <a:p>
            <a:pPr marL="0" indent="0">
              <a:buNone/>
            </a:pPr>
            <a:r>
              <a:rPr lang="en-GB" sz="2400" dirty="0"/>
              <a:t>Now that you have thought about what your island will look like. Write a detailed description of your island.</a:t>
            </a:r>
          </a:p>
          <a:p>
            <a:pPr marL="0" indent="0">
              <a:buNone/>
            </a:pPr>
            <a:endParaRPr lang="en-GB" sz="2400" b="1" u="sng" dirty="0"/>
          </a:p>
          <a:p>
            <a:pPr marL="0" indent="0">
              <a:buNone/>
            </a:pPr>
            <a:r>
              <a:rPr lang="en-GB" sz="2400" b="1" u="sng" dirty="0"/>
              <a:t>Challenge:</a:t>
            </a:r>
            <a:r>
              <a:rPr lang="en-GB" sz="2400" dirty="0"/>
              <a:t> </a:t>
            </a:r>
            <a:r>
              <a:rPr lang="en-GB" sz="2400" i="1" dirty="0"/>
              <a:t>try to include showing sentences in your description. </a:t>
            </a:r>
          </a:p>
          <a:p>
            <a:pPr marL="0" indent="0">
              <a:buNone/>
            </a:pPr>
            <a:endParaRPr lang="en-GB" sz="2400" i="1" dirty="0"/>
          </a:p>
          <a:p>
            <a:pPr marL="0" indent="0">
              <a:buNone/>
            </a:pPr>
            <a:r>
              <a:rPr lang="en-GB" sz="2400" dirty="0"/>
              <a:t>Use this image and the focus questions to inspire you.</a:t>
            </a:r>
          </a:p>
          <a:p>
            <a:pPr marL="0" indent="0">
              <a:buNone/>
            </a:pPr>
            <a:r>
              <a:rPr lang="en-GB" sz="2400" dirty="0"/>
              <a:t>There is also an example on the next slide.</a:t>
            </a:r>
          </a:p>
        </p:txBody>
      </p:sp>
      <p:pic>
        <p:nvPicPr>
          <p:cNvPr id="4" name="Picture 3">
            <a:extLst>
              <a:ext uri="{FF2B5EF4-FFF2-40B4-BE49-F238E27FC236}">
                <a16:creationId xmlns:a16="http://schemas.microsoft.com/office/drawing/2014/main" id="{7EDDB5DF-96F9-4398-BC6D-1D01D3018CC2}"/>
              </a:ext>
            </a:extLst>
          </p:cNvPr>
          <p:cNvPicPr>
            <a:picLocks noChangeAspect="1"/>
          </p:cNvPicPr>
          <p:nvPr/>
        </p:nvPicPr>
        <p:blipFill>
          <a:blip r:embed="rId4"/>
          <a:stretch>
            <a:fillRect/>
          </a:stretch>
        </p:blipFill>
        <p:spPr>
          <a:xfrm>
            <a:off x="3822700" y="0"/>
            <a:ext cx="8369300" cy="6858000"/>
          </a:xfrm>
          <a:prstGeom prst="rect">
            <a:avLst/>
          </a:prstGeom>
        </p:spPr>
      </p:pic>
      <p:sp>
        <p:nvSpPr>
          <p:cNvPr id="2" name="Rectangle 1"/>
          <p:cNvSpPr/>
          <p:nvPr/>
        </p:nvSpPr>
        <p:spPr>
          <a:xfrm>
            <a:off x="4003766" y="5715002"/>
            <a:ext cx="3213463" cy="64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i="1" dirty="0"/>
              <a:t>How could you describe the colours of the ocean?</a:t>
            </a:r>
          </a:p>
        </p:txBody>
      </p:sp>
      <p:sp>
        <p:nvSpPr>
          <p:cNvPr id="5" name="Rectangle 4"/>
          <p:cNvSpPr/>
          <p:nvPr/>
        </p:nvSpPr>
        <p:spPr>
          <a:xfrm>
            <a:off x="8654143" y="372292"/>
            <a:ext cx="2560320" cy="6662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i="1" dirty="0"/>
              <a:t>What noises do the palm trees make?</a:t>
            </a:r>
          </a:p>
        </p:txBody>
      </p:sp>
      <p:sp>
        <p:nvSpPr>
          <p:cNvPr id="6" name="Rectangle 5"/>
          <p:cNvSpPr/>
          <p:nvPr/>
        </p:nvSpPr>
        <p:spPr>
          <a:xfrm>
            <a:off x="9535887" y="4728753"/>
            <a:ext cx="2495004" cy="9144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i="1" dirty="0"/>
              <a:t>What texture are the rocks? What do they feel like to touch?</a:t>
            </a:r>
          </a:p>
        </p:txBody>
      </p:sp>
      <p:sp>
        <p:nvSpPr>
          <p:cNvPr id="7" name="Rectangle 6"/>
          <p:cNvSpPr/>
          <p:nvPr/>
        </p:nvSpPr>
        <p:spPr>
          <a:xfrm>
            <a:off x="3971109" y="143692"/>
            <a:ext cx="2325188" cy="11234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i="1" dirty="0"/>
              <a:t>How could you describe the weather on the island?</a:t>
            </a:r>
          </a:p>
        </p:txBody>
      </p:sp>
      <p:sp>
        <p:nvSpPr>
          <p:cNvPr id="8" name="Rectangle 7"/>
          <p:cNvSpPr/>
          <p:nvPr/>
        </p:nvSpPr>
        <p:spPr>
          <a:xfrm>
            <a:off x="4003766" y="1972491"/>
            <a:ext cx="1234440" cy="12932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i="1" dirty="0"/>
              <a:t>What smells are in the air?</a:t>
            </a:r>
          </a:p>
        </p:txBody>
      </p:sp>
      <p:sp>
        <p:nvSpPr>
          <p:cNvPr id="9" name="Rectangle 8"/>
          <p:cNvSpPr/>
          <p:nvPr/>
        </p:nvSpPr>
        <p:spPr>
          <a:xfrm>
            <a:off x="9405258" y="1763485"/>
            <a:ext cx="2625633" cy="8556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i="1" dirty="0"/>
              <a:t>How could you describe the wildlife on the island?</a:t>
            </a:r>
          </a:p>
        </p:txBody>
      </p:sp>
      <p:sp>
        <p:nvSpPr>
          <p:cNvPr id="10" name="Rectangle 9"/>
          <p:cNvSpPr/>
          <p:nvPr/>
        </p:nvSpPr>
        <p:spPr>
          <a:xfrm>
            <a:off x="4193177" y="4245429"/>
            <a:ext cx="2286000" cy="8098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i="1" dirty="0"/>
              <a:t>What sounds can you hear on the island?</a:t>
            </a:r>
          </a:p>
        </p:txBody>
      </p:sp>
      <p:sp>
        <p:nvSpPr>
          <p:cNvPr id="11" name="Rectangle 10"/>
          <p:cNvSpPr/>
          <p:nvPr/>
        </p:nvSpPr>
        <p:spPr>
          <a:xfrm>
            <a:off x="8112033" y="6035042"/>
            <a:ext cx="3918857" cy="6139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i="1" dirty="0"/>
              <a:t>How does the island change as it goes from day to night?</a:t>
            </a:r>
          </a:p>
        </p:txBody>
      </p:sp>
      <p:pic>
        <p:nvPicPr>
          <p:cNvPr id="12" name="Granta Mead Close 10">
            <a:hlinkClick r:id="" action="ppaction://media"/>
            <a:extLst>
              <a:ext uri="{FF2B5EF4-FFF2-40B4-BE49-F238E27FC236}">
                <a16:creationId xmlns:a16="http://schemas.microsoft.com/office/drawing/2014/main" id="{00D612D2-89AA-4DDA-B064-29EBC024666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98393" y="1777683"/>
            <a:ext cx="855727" cy="855617"/>
          </a:xfrm>
          <a:prstGeom prst="rect">
            <a:avLst/>
          </a:prstGeom>
        </p:spPr>
      </p:pic>
    </p:spTree>
    <p:extLst>
      <p:ext uri="{BB962C8B-B14F-4D97-AF65-F5344CB8AC3E}">
        <p14:creationId xmlns:p14="http://schemas.microsoft.com/office/powerpoint/2010/main" val="199912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3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2622A-457B-453E-BAD7-9859ED0E9FE1}"/>
              </a:ext>
            </a:extLst>
          </p:cNvPr>
          <p:cNvSpPr>
            <a:spLocks noGrp="1"/>
          </p:cNvSpPr>
          <p:nvPr>
            <p:ph idx="1"/>
          </p:nvPr>
        </p:nvSpPr>
        <p:spPr>
          <a:xfrm>
            <a:off x="-1" y="0"/>
            <a:ext cx="3822701" cy="6858000"/>
          </a:xfrm>
        </p:spPr>
        <p:txBody>
          <a:bodyPr>
            <a:noAutofit/>
          </a:bodyPr>
          <a:lstStyle/>
          <a:p>
            <a:pPr marL="0" indent="0">
              <a:buNone/>
            </a:pPr>
            <a:r>
              <a:rPr lang="en-GB" sz="2400" b="1" u="sng" dirty="0"/>
              <a:t>My Island:</a:t>
            </a:r>
          </a:p>
          <a:p>
            <a:pPr marL="0" indent="0">
              <a:buNone/>
            </a:pPr>
            <a:r>
              <a:rPr lang="en-GB" sz="1800" dirty="0"/>
              <a:t>Jagged rocks pierce the waves like sharks teeth. Peacock coloured waters lap the golden beaches. Waving lazily in the warm breeze, palm trees whisper secrets of undiscovered treasures. Scorching sand slips between your toes as you eagerly explore this paradise. The air is thick with the smell of coconuts and the gentle hum of busy insects plays a soothing lullaby. The jungle is ablaze with colour, red and orange birds bicker in the trees. Vines curl like tentacles around the shelters where we sleep. As the sun begins to fade, cool breezes calm the island. Stars explode into the night sky like fireworks. The moon’s unblinking eye stands watch throughout the night. </a:t>
            </a:r>
          </a:p>
        </p:txBody>
      </p:sp>
      <p:pic>
        <p:nvPicPr>
          <p:cNvPr id="4" name="Picture 3">
            <a:extLst>
              <a:ext uri="{FF2B5EF4-FFF2-40B4-BE49-F238E27FC236}">
                <a16:creationId xmlns:a16="http://schemas.microsoft.com/office/drawing/2014/main" id="{7EDDB5DF-96F9-4398-BC6D-1D01D3018CC2}"/>
              </a:ext>
            </a:extLst>
          </p:cNvPr>
          <p:cNvPicPr>
            <a:picLocks noChangeAspect="1"/>
          </p:cNvPicPr>
          <p:nvPr/>
        </p:nvPicPr>
        <p:blipFill>
          <a:blip r:embed="rId2"/>
          <a:stretch>
            <a:fillRect/>
          </a:stretch>
        </p:blipFill>
        <p:spPr>
          <a:xfrm>
            <a:off x="3721100" y="0"/>
            <a:ext cx="8470900" cy="6858000"/>
          </a:xfrm>
          <a:prstGeom prst="rect">
            <a:avLst/>
          </a:prstGeom>
        </p:spPr>
      </p:pic>
    </p:spTree>
    <p:extLst>
      <p:ext uri="{BB962C8B-B14F-4D97-AF65-F5344CB8AC3E}">
        <p14:creationId xmlns:p14="http://schemas.microsoft.com/office/powerpoint/2010/main" val="270331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B751-7088-42A4-8945-D97400D495AB}"/>
              </a:ext>
            </a:extLst>
          </p:cNvPr>
          <p:cNvSpPr>
            <a:spLocks noGrp="1"/>
          </p:cNvSpPr>
          <p:nvPr>
            <p:ph type="title"/>
          </p:nvPr>
        </p:nvSpPr>
        <p:spPr/>
        <p:txBody>
          <a:bodyPr/>
          <a:lstStyle/>
          <a:p>
            <a:r>
              <a:rPr lang="en-GB" b="1" u="sng" dirty="0"/>
              <a:t>Optional Task</a:t>
            </a:r>
          </a:p>
        </p:txBody>
      </p:sp>
      <p:sp>
        <p:nvSpPr>
          <p:cNvPr id="3" name="Content Placeholder 2">
            <a:extLst>
              <a:ext uri="{FF2B5EF4-FFF2-40B4-BE49-F238E27FC236}">
                <a16:creationId xmlns:a16="http://schemas.microsoft.com/office/drawing/2014/main" id="{6C90A44E-5CA0-4DA7-9D5D-D13812C17690}"/>
              </a:ext>
            </a:extLst>
          </p:cNvPr>
          <p:cNvSpPr>
            <a:spLocks noGrp="1"/>
          </p:cNvSpPr>
          <p:nvPr>
            <p:ph idx="1"/>
          </p:nvPr>
        </p:nvSpPr>
        <p:spPr>
          <a:xfrm>
            <a:off x="645130" y="1435100"/>
            <a:ext cx="9404723" cy="4813299"/>
          </a:xfrm>
        </p:spPr>
        <p:txBody>
          <a:bodyPr>
            <a:normAutofit/>
          </a:bodyPr>
          <a:lstStyle/>
          <a:p>
            <a:pPr marL="0" indent="0">
              <a:buNone/>
            </a:pPr>
            <a:r>
              <a:rPr lang="en-GB" sz="2800" dirty="0"/>
              <a:t>Draw a map or make a model of your island. </a:t>
            </a:r>
          </a:p>
        </p:txBody>
      </p:sp>
      <p:pic>
        <p:nvPicPr>
          <p:cNvPr id="4" name="Picture 3">
            <a:extLst>
              <a:ext uri="{FF2B5EF4-FFF2-40B4-BE49-F238E27FC236}">
                <a16:creationId xmlns:a16="http://schemas.microsoft.com/office/drawing/2014/main" id="{A2F0E597-C913-488E-B3CF-03C33FA1FDBF}"/>
              </a:ext>
            </a:extLst>
          </p:cNvPr>
          <p:cNvPicPr>
            <a:picLocks noChangeAspect="1"/>
          </p:cNvPicPr>
          <p:nvPr/>
        </p:nvPicPr>
        <p:blipFill>
          <a:blip r:embed="rId4"/>
          <a:stretch>
            <a:fillRect/>
          </a:stretch>
        </p:blipFill>
        <p:spPr>
          <a:xfrm>
            <a:off x="8570662" y="0"/>
            <a:ext cx="3621338" cy="1402202"/>
          </a:xfrm>
          <a:prstGeom prst="rect">
            <a:avLst/>
          </a:prstGeom>
        </p:spPr>
      </p:pic>
      <p:pic>
        <p:nvPicPr>
          <p:cNvPr id="5" name="Picture 4">
            <a:extLst>
              <a:ext uri="{FF2B5EF4-FFF2-40B4-BE49-F238E27FC236}">
                <a16:creationId xmlns:a16="http://schemas.microsoft.com/office/drawing/2014/main" id="{47161B65-D999-42B0-A4AA-FA0034AAE107}"/>
              </a:ext>
            </a:extLst>
          </p:cNvPr>
          <p:cNvPicPr>
            <a:picLocks noChangeAspect="1"/>
          </p:cNvPicPr>
          <p:nvPr/>
        </p:nvPicPr>
        <p:blipFill>
          <a:blip r:embed="rId5"/>
          <a:stretch>
            <a:fillRect/>
          </a:stretch>
        </p:blipFill>
        <p:spPr>
          <a:xfrm>
            <a:off x="644149" y="2305966"/>
            <a:ext cx="5451851" cy="3815434"/>
          </a:xfrm>
          <a:prstGeom prst="rect">
            <a:avLst/>
          </a:prstGeom>
        </p:spPr>
      </p:pic>
      <p:pic>
        <p:nvPicPr>
          <p:cNvPr id="6" name="Picture 5">
            <a:extLst>
              <a:ext uri="{FF2B5EF4-FFF2-40B4-BE49-F238E27FC236}">
                <a16:creationId xmlns:a16="http://schemas.microsoft.com/office/drawing/2014/main" id="{8F5BC969-72EF-45E1-A489-C1ECA7D0F88C}"/>
              </a:ext>
            </a:extLst>
          </p:cNvPr>
          <p:cNvPicPr>
            <a:picLocks noChangeAspect="1"/>
          </p:cNvPicPr>
          <p:nvPr/>
        </p:nvPicPr>
        <p:blipFill>
          <a:blip r:embed="rId6"/>
          <a:stretch>
            <a:fillRect/>
          </a:stretch>
        </p:blipFill>
        <p:spPr>
          <a:xfrm>
            <a:off x="6530372" y="2147374"/>
            <a:ext cx="5274050" cy="4309245"/>
          </a:xfrm>
          <a:prstGeom prst="rect">
            <a:avLst/>
          </a:prstGeom>
        </p:spPr>
      </p:pic>
      <p:pic>
        <p:nvPicPr>
          <p:cNvPr id="7" name="Granta Mead Close 11">
            <a:hlinkClick r:id="" action="ppaction://media"/>
            <a:extLst>
              <a:ext uri="{FF2B5EF4-FFF2-40B4-BE49-F238E27FC236}">
                <a16:creationId xmlns:a16="http://schemas.microsoft.com/office/drawing/2014/main" id="{07F1346F-3320-4B32-A851-3157A107ABA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638259" y="452718"/>
            <a:ext cx="940905" cy="766483"/>
          </a:xfrm>
          <a:prstGeom prst="rect">
            <a:avLst/>
          </a:prstGeom>
        </p:spPr>
      </p:pic>
    </p:spTree>
    <p:extLst>
      <p:ext uri="{BB962C8B-B14F-4D97-AF65-F5344CB8AC3E}">
        <p14:creationId xmlns:p14="http://schemas.microsoft.com/office/powerpoint/2010/main" val="229440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0A44E-5CA0-4DA7-9D5D-D13812C17690}"/>
              </a:ext>
            </a:extLst>
          </p:cNvPr>
          <p:cNvSpPr>
            <a:spLocks noGrp="1"/>
          </p:cNvSpPr>
          <p:nvPr>
            <p:ph idx="1"/>
          </p:nvPr>
        </p:nvSpPr>
        <p:spPr>
          <a:xfrm>
            <a:off x="566753" y="1278346"/>
            <a:ext cx="9404723" cy="4813299"/>
          </a:xfrm>
        </p:spPr>
        <p:txBody>
          <a:bodyPr>
            <a:normAutofit/>
          </a:bodyPr>
          <a:lstStyle/>
          <a:p>
            <a:pPr marL="0" indent="0">
              <a:buNone/>
            </a:pPr>
            <a:r>
              <a:rPr lang="en-GB" sz="3600" b="1" dirty="0"/>
              <a:t>Thank you for taking the time to complete this presentation.</a:t>
            </a:r>
          </a:p>
          <a:p>
            <a:pPr marL="0" indent="0">
              <a:buNone/>
            </a:pPr>
            <a:endParaRPr lang="en-GB" sz="3600" b="1" dirty="0"/>
          </a:p>
          <a:p>
            <a:pPr marL="0" indent="0">
              <a:buNone/>
            </a:pPr>
            <a:r>
              <a:rPr lang="en-GB" sz="3600" b="1" dirty="0"/>
              <a:t>We hope you enjoy the summer holidays and look forward to meeting you all in September!</a:t>
            </a:r>
          </a:p>
        </p:txBody>
      </p:sp>
      <p:pic>
        <p:nvPicPr>
          <p:cNvPr id="4" name="Picture 3">
            <a:extLst>
              <a:ext uri="{FF2B5EF4-FFF2-40B4-BE49-F238E27FC236}">
                <a16:creationId xmlns:a16="http://schemas.microsoft.com/office/drawing/2014/main" id="{A2F0E597-C913-488E-B3CF-03C33FA1FDBF}"/>
              </a:ext>
            </a:extLst>
          </p:cNvPr>
          <p:cNvPicPr>
            <a:picLocks noChangeAspect="1"/>
          </p:cNvPicPr>
          <p:nvPr/>
        </p:nvPicPr>
        <p:blipFill>
          <a:blip r:embed="rId4"/>
          <a:stretch>
            <a:fillRect/>
          </a:stretch>
        </p:blipFill>
        <p:spPr>
          <a:xfrm>
            <a:off x="8570662" y="0"/>
            <a:ext cx="3621338" cy="1402202"/>
          </a:xfrm>
          <a:prstGeom prst="rect">
            <a:avLst/>
          </a:prstGeom>
        </p:spPr>
      </p:pic>
      <p:pic>
        <p:nvPicPr>
          <p:cNvPr id="2" name="Granta Mead Close 12">
            <a:hlinkClick r:id="" action="ppaction://media"/>
            <a:extLst>
              <a:ext uri="{FF2B5EF4-FFF2-40B4-BE49-F238E27FC236}">
                <a16:creationId xmlns:a16="http://schemas.microsoft.com/office/drawing/2014/main" id="{33CDAA96-A4FD-4052-AC1C-4B428F5C13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39061" y="1669774"/>
            <a:ext cx="914400" cy="858078"/>
          </a:xfrm>
          <a:prstGeom prst="rect">
            <a:avLst/>
          </a:prstGeom>
        </p:spPr>
      </p:pic>
    </p:spTree>
    <p:extLst>
      <p:ext uri="{BB962C8B-B14F-4D97-AF65-F5344CB8AC3E}">
        <p14:creationId xmlns:p14="http://schemas.microsoft.com/office/powerpoint/2010/main" val="87089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8501-AF29-4C4C-B36A-3A8FCCAE2B1E}"/>
              </a:ext>
            </a:extLst>
          </p:cNvPr>
          <p:cNvSpPr>
            <a:spLocks noGrp="1"/>
          </p:cNvSpPr>
          <p:nvPr>
            <p:ph type="title"/>
          </p:nvPr>
        </p:nvSpPr>
        <p:spPr/>
        <p:txBody>
          <a:bodyPr/>
          <a:lstStyle/>
          <a:p>
            <a:pPr algn="ctr"/>
            <a:r>
              <a:rPr lang="en-GB" b="1" u="sng" dirty="0"/>
              <a:t>Reading and Writing</a:t>
            </a:r>
          </a:p>
        </p:txBody>
      </p:sp>
      <p:sp>
        <p:nvSpPr>
          <p:cNvPr id="3" name="Content Placeholder 2">
            <a:extLst>
              <a:ext uri="{FF2B5EF4-FFF2-40B4-BE49-F238E27FC236}">
                <a16:creationId xmlns:a16="http://schemas.microsoft.com/office/drawing/2014/main" id="{FF35208D-249B-482C-8812-0AC3D9A60E15}"/>
              </a:ext>
            </a:extLst>
          </p:cNvPr>
          <p:cNvSpPr>
            <a:spLocks noGrp="1"/>
          </p:cNvSpPr>
          <p:nvPr>
            <p:ph idx="1"/>
          </p:nvPr>
        </p:nvSpPr>
        <p:spPr>
          <a:xfrm>
            <a:off x="519112" y="1713548"/>
            <a:ext cx="10821988" cy="4801552"/>
          </a:xfrm>
        </p:spPr>
        <p:txBody>
          <a:bodyPr>
            <a:normAutofit/>
          </a:bodyPr>
          <a:lstStyle/>
          <a:p>
            <a:r>
              <a:rPr lang="en-GB" sz="2400" dirty="0"/>
              <a:t>At Joyce Frankland we assess our students in two main areas – </a:t>
            </a:r>
            <a:r>
              <a:rPr lang="en-GB" sz="2400" b="1" i="1" dirty="0"/>
              <a:t>reading and writing.</a:t>
            </a:r>
          </a:p>
          <a:p>
            <a:pPr marL="0" indent="0">
              <a:buNone/>
            </a:pPr>
            <a:r>
              <a:rPr lang="en-GB" sz="2400" b="1" u="sng" dirty="0"/>
              <a:t>Reading:</a:t>
            </a:r>
          </a:p>
          <a:p>
            <a:pPr marL="0" indent="0">
              <a:buNone/>
            </a:pPr>
            <a:r>
              <a:rPr lang="en-GB" sz="2400" i="1" dirty="0"/>
              <a:t>This area involves reading, understanding and responding to different types of texts. Your teachers will help you to: </a:t>
            </a:r>
          </a:p>
          <a:p>
            <a:r>
              <a:rPr lang="en-GB" sz="2400" dirty="0"/>
              <a:t>Form opinions about a text</a:t>
            </a:r>
          </a:p>
          <a:p>
            <a:r>
              <a:rPr lang="en-GB" sz="2400" dirty="0"/>
              <a:t>Select and analyse quotations to support your ideas</a:t>
            </a:r>
          </a:p>
          <a:p>
            <a:r>
              <a:rPr lang="en-GB" sz="2400" dirty="0"/>
              <a:t>Understand and identify a range of language and structural techniques</a:t>
            </a:r>
          </a:p>
          <a:p>
            <a:r>
              <a:rPr lang="en-GB" sz="2400" dirty="0"/>
              <a:t>Evaluate the skills of the author</a:t>
            </a:r>
          </a:p>
          <a:p>
            <a:endParaRPr lang="en-GB" dirty="0"/>
          </a:p>
        </p:txBody>
      </p:sp>
      <p:pic>
        <p:nvPicPr>
          <p:cNvPr id="4" name="Picture 3">
            <a:extLst>
              <a:ext uri="{FF2B5EF4-FFF2-40B4-BE49-F238E27FC236}">
                <a16:creationId xmlns:a16="http://schemas.microsoft.com/office/drawing/2014/main" id="{3052ED8B-AC17-401F-8397-5DC2CAA0D6CD}"/>
              </a:ext>
            </a:extLst>
          </p:cNvPr>
          <p:cNvPicPr>
            <a:picLocks noChangeAspect="1"/>
          </p:cNvPicPr>
          <p:nvPr/>
        </p:nvPicPr>
        <p:blipFill>
          <a:blip r:embed="rId4"/>
          <a:stretch>
            <a:fillRect/>
          </a:stretch>
        </p:blipFill>
        <p:spPr>
          <a:xfrm>
            <a:off x="8572500" y="0"/>
            <a:ext cx="3619500" cy="1400530"/>
          </a:xfrm>
          <a:prstGeom prst="rect">
            <a:avLst/>
          </a:prstGeom>
        </p:spPr>
      </p:pic>
      <p:pic>
        <p:nvPicPr>
          <p:cNvPr id="5" name="Granta Mead Close 2">
            <a:hlinkClick r:id="" action="ppaction://media"/>
            <a:extLst>
              <a:ext uri="{FF2B5EF4-FFF2-40B4-BE49-F238E27FC236}">
                <a16:creationId xmlns:a16="http://schemas.microsoft.com/office/drawing/2014/main" id="{CCE6E568-AAFD-42E1-837C-98361A54F0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31500" y="5300870"/>
            <a:ext cx="941388" cy="844826"/>
          </a:xfrm>
          <a:prstGeom prst="rect">
            <a:avLst/>
          </a:prstGeom>
        </p:spPr>
      </p:pic>
    </p:spTree>
    <p:extLst>
      <p:ext uri="{BB962C8B-B14F-4D97-AF65-F5344CB8AC3E}">
        <p14:creationId xmlns:p14="http://schemas.microsoft.com/office/powerpoint/2010/main" val="234167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8501-AF29-4C4C-B36A-3A8FCCAE2B1E}"/>
              </a:ext>
            </a:extLst>
          </p:cNvPr>
          <p:cNvSpPr>
            <a:spLocks noGrp="1"/>
          </p:cNvSpPr>
          <p:nvPr>
            <p:ph type="title"/>
          </p:nvPr>
        </p:nvSpPr>
        <p:spPr/>
        <p:txBody>
          <a:bodyPr/>
          <a:lstStyle/>
          <a:p>
            <a:pPr algn="ctr"/>
            <a:r>
              <a:rPr lang="en-GB" b="1" u="sng" dirty="0"/>
              <a:t>Reading and Writing</a:t>
            </a:r>
          </a:p>
        </p:txBody>
      </p:sp>
      <p:sp>
        <p:nvSpPr>
          <p:cNvPr id="3" name="Content Placeholder 2">
            <a:extLst>
              <a:ext uri="{FF2B5EF4-FFF2-40B4-BE49-F238E27FC236}">
                <a16:creationId xmlns:a16="http://schemas.microsoft.com/office/drawing/2014/main" id="{FF35208D-249B-482C-8812-0AC3D9A60E15}"/>
              </a:ext>
            </a:extLst>
          </p:cNvPr>
          <p:cNvSpPr>
            <a:spLocks noGrp="1"/>
          </p:cNvSpPr>
          <p:nvPr>
            <p:ph idx="1"/>
          </p:nvPr>
        </p:nvSpPr>
        <p:spPr>
          <a:xfrm>
            <a:off x="519112" y="1713548"/>
            <a:ext cx="10821988" cy="4801552"/>
          </a:xfrm>
        </p:spPr>
        <p:txBody>
          <a:bodyPr>
            <a:normAutofit/>
          </a:bodyPr>
          <a:lstStyle/>
          <a:p>
            <a:r>
              <a:rPr lang="en-GB" sz="2400" dirty="0"/>
              <a:t>At Joyce Frankland we assess our students in two main areas – </a:t>
            </a:r>
            <a:r>
              <a:rPr lang="en-GB" sz="2400" b="1" i="1" dirty="0"/>
              <a:t>reading and writing.</a:t>
            </a:r>
          </a:p>
          <a:p>
            <a:pPr marL="0" indent="0">
              <a:buNone/>
            </a:pPr>
            <a:r>
              <a:rPr lang="en-GB" sz="2400" b="1" u="sng" dirty="0"/>
              <a:t>Writing:</a:t>
            </a:r>
          </a:p>
          <a:p>
            <a:pPr marL="0" indent="0">
              <a:buNone/>
            </a:pPr>
            <a:r>
              <a:rPr lang="en-GB" sz="2400" i="1" dirty="0"/>
              <a:t>This area involves crafting your own writing to suit a variety of purposes. Your teachers will help you to: </a:t>
            </a:r>
          </a:p>
          <a:p>
            <a:r>
              <a:rPr lang="en-GB" sz="2400" dirty="0"/>
              <a:t>Use a range language techniques to develop description and creativity in your work</a:t>
            </a:r>
          </a:p>
          <a:p>
            <a:r>
              <a:rPr lang="en-GB" sz="2400" dirty="0"/>
              <a:t>Structure your writing effectively to interest a reader</a:t>
            </a:r>
          </a:p>
          <a:p>
            <a:r>
              <a:rPr lang="en-GB" sz="2400" dirty="0"/>
              <a:t>Develop and vary your vocabulary to fit the task</a:t>
            </a:r>
          </a:p>
          <a:p>
            <a:r>
              <a:rPr lang="en-GB" sz="2400" dirty="0"/>
              <a:t>Evaluate the success of your writing and identify next steps</a:t>
            </a:r>
          </a:p>
        </p:txBody>
      </p:sp>
      <p:pic>
        <p:nvPicPr>
          <p:cNvPr id="4" name="Picture 3">
            <a:extLst>
              <a:ext uri="{FF2B5EF4-FFF2-40B4-BE49-F238E27FC236}">
                <a16:creationId xmlns:a16="http://schemas.microsoft.com/office/drawing/2014/main" id="{3052ED8B-AC17-401F-8397-5DC2CAA0D6CD}"/>
              </a:ext>
            </a:extLst>
          </p:cNvPr>
          <p:cNvPicPr>
            <a:picLocks noChangeAspect="1"/>
          </p:cNvPicPr>
          <p:nvPr/>
        </p:nvPicPr>
        <p:blipFill>
          <a:blip r:embed="rId2"/>
          <a:stretch>
            <a:fillRect/>
          </a:stretch>
        </p:blipFill>
        <p:spPr>
          <a:xfrm>
            <a:off x="8572500" y="0"/>
            <a:ext cx="3619500" cy="1400530"/>
          </a:xfrm>
          <a:prstGeom prst="rect">
            <a:avLst/>
          </a:prstGeom>
        </p:spPr>
      </p:pic>
    </p:spTree>
    <p:extLst>
      <p:ext uri="{BB962C8B-B14F-4D97-AF65-F5344CB8AC3E}">
        <p14:creationId xmlns:p14="http://schemas.microsoft.com/office/powerpoint/2010/main" val="51986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ED58-7095-4A92-A916-EA0CF1031340}"/>
              </a:ext>
            </a:extLst>
          </p:cNvPr>
          <p:cNvSpPr>
            <a:spLocks noGrp="1"/>
          </p:cNvSpPr>
          <p:nvPr>
            <p:ph type="title"/>
          </p:nvPr>
        </p:nvSpPr>
        <p:spPr/>
        <p:txBody>
          <a:bodyPr/>
          <a:lstStyle/>
          <a:p>
            <a:r>
              <a:rPr lang="en-GB" sz="5400" b="1" u="sng" dirty="0"/>
              <a:t>Transition Work:</a:t>
            </a:r>
          </a:p>
        </p:txBody>
      </p:sp>
      <p:sp>
        <p:nvSpPr>
          <p:cNvPr id="3" name="Content Placeholder 2">
            <a:extLst>
              <a:ext uri="{FF2B5EF4-FFF2-40B4-BE49-F238E27FC236}">
                <a16:creationId xmlns:a16="http://schemas.microsoft.com/office/drawing/2014/main" id="{C147E934-F2FC-4C65-83BD-CE12B66F3210}"/>
              </a:ext>
            </a:extLst>
          </p:cNvPr>
          <p:cNvSpPr>
            <a:spLocks noGrp="1"/>
          </p:cNvSpPr>
          <p:nvPr>
            <p:ph idx="1"/>
          </p:nvPr>
        </p:nvSpPr>
        <p:spPr>
          <a:xfrm>
            <a:off x="645130" y="1498600"/>
            <a:ext cx="10226070" cy="5105400"/>
          </a:xfrm>
        </p:spPr>
        <p:txBody>
          <a:bodyPr>
            <a:noAutofit/>
          </a:bodyPr>
          <a:lstStyle/>
          <a:p>
            <a:pPr marL="0" indent="0">
              <a:buNone/>
            </a:pPr>
            <a:r>
              <a:rPr lang="en-GB" sz="2600" dirty="0"/>
              <a:t>In this presentation there will be a range of tasks for you to try, that require you to use both your reading, and writing skills.</a:t>
            </a:r>
          </a:p>
          <a:p>
            <a:pPr marL="0" indent="0">
              <a:buNone/>
            </a:pPr>
            <a:endParaRPr lang="en-GB" sz="2600" dirty="0"/>
          </a:p>
          <a:p>
            <a:pPr marL="0" indent="0">
              <a:buNone/>
            </a:pPr>
            <a:r>
              <a:rPr lang="en-GB" sz="2600" dirty="0"/>
              <a:t>It would be great if you could put your completed work into your ‘All about me booklet’ and bring it with you when you start school in September. </a:t>
            </a:r>
          </a:p>
          <a:p>
            <a:pPr marL="0" indent="0">
              <a:buNone/>
            </a:pPr>
            <a:endParaRPr lang="en-GB" sz="2600" dirty="0"/>
          </a:p>
          <a:p>
            <a:pPr marL="0" indent="0">
              <a:buNone/>
            </a:pPr>
            <a:r>
              <a:rPr lang="en-GB" sz="2600" dirty="0"/>
              <a:t>In your first couple of English lessons we will be exploring the theme of </a:t>
            </a:r>
            <a:r>
              <a:rPr lang="en-GB" sz="2600" b="1" i="1" dirty="0"/>
              <a:t>‘New Beginnings’ </a:t>
            </a:r>
            <a:r>
              <a:rPr lang="en-GB" sz="2600" dirty="0"/>
              <a:t>and will then move on to study an </a:t>
            </a:r>
            <a:r>
              <a:rPr lang="en-GB" sz="2600" b="1" i="1" dirty="0"/>
              <a:t>adventure</a:t>
            </a:r>
            <a:r>
              <a:rPr lang="en-GB" sz="2600" dirty="0"/>
              <a:t> novel. The extract that you are going to read next is from a text that links to </a:t>
            </a:r>
            <a:r>
              <a:rPr lang="en-GB" sz="2600" b="1" i="1" dirty="0"/>
              <a:t>both</a:t>
            </a:r>
            <a:r>
              <a:rPr lang="en-GB" sz="2600" dirty="0"/>
              <a:t> of these themes. </a:t>
            </a:r>
          </a:p>
        </p:txBody>
      </p:sp>
      <p:pic>
        <p:nvPicPr>
          <p:cNvPr id="4" name="Picture 3">
            <a:extLst>
              <a:ext uri="{FF2B5EF4-FFF2-40B4-BE49-F238E27FC236}">
                <a16:creationId xmlns:a16="http://schemas.microsoft.com/office/drawing/2014/main" id="{6B9471FA-AA3B-4F8B-A580-1DFDAB5D8438}"/>
              </a:ext>
            </a:extLst>
          </p:cNvPr>
          <p:cNvPicPr>
            <a:picLocks noChangeAspect="1"/>
          </p:cNvPicPr>
          <p:nvPr/>
        </p:nvPicPr>
        <p:blipFill>
          <a:blip r:embed="rId4"/>
          <a:stretch>
            <a:fillRect/>
          </a:stretch>
        </p:blipFill>
        <p:spPr>
          <a:xfrm>
            <a:off x="8570662" y="0"/>
            <a:ext cx="3621338" cy="1402202"/>
          </a:xfrm>
          <a:prstGeom prst="rect">
            <a:avLst/>
          </a:prstGeom>
        </p:spPr>
      </p:pic>
      <p:pic>
        <p:nvPicPr>
          <p:cNvPr id="5" name="Granta Mead Close 3">
            <a:hlinkClick r:id="" action="ppaction://media"/>
            <a:extLst>
              <a:ext uri="{FF2B5EF4-FFF2-40B4-BE49-F238E27FC236}">
                <a16:creationId xmlns:a16="http://schemas.microsoft.com/office/drawing/2014/main" id="{4821570C-F8C3-4E8A-B095-EE17D4B59D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71861" y="104136"/>
            <a:ext cx="978435" cy="898983"/>
          </a:xfrm>
          <a:prstGeom prst="rect">
            <a:avLst/>
          </a:prstGeom>
        </p:spPr>
      </p:pic>
    </p:spTree>
    <p:extLst>
      <p:ext uri="{BB962C8B-B14F-4D97-AF65-F5344CB8AC3E}">
        <p14:creationId xmlns:p14="http://schemas.microsoft.com/office/powerpoint/2010/main" val="418747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A24A2-8837-4A38-8672-97B241CDA7FE}"/>
              </a:ext>
            </a:extLst>
          </p:cNvPr>
          <p:cNvSpPr/>
          <p:nvPr/>
        </p:nvSpPr>
        <p:spPr>
          <a:xfrm>
            <a:off x="0" y="0"/>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350" b="1" u="sng" dirty="0"/>
              <a:t>‘Lord of the Flies’ by William Golding</a:t>
            </a:r>
            <a:endParaRPr lang="en-GB" sz="1350" u="sng" dirty="0"/>
          </a:p>
          <a:p>
            <a:r>
              <a:rPr lang="en-GB" sz="1350" b="1" dirty="0"/>
              <a:t>Extract from CHAPTER ONE</a:t>
            </a:r>
            <a:endParaRPr lang="en-GB" sz="1350" i="1" dirty="0"/>
          </a:p>
          <a:p>
            <a:r>
              <a:rPr lang="en-GB" sz="1350" i="1" dirty="0"/>
              <a:t>(In this extract two boys meet on a desert Island after their plane has crashed, due to an attack) </a:t>
            </a:r>
          </a:p>
          <a:p>
            <a:endParaRPr lang="en-GB" sz="1350" dirty="0"/>
          </a:p>
          <a:p>
            <a:r>
              <a:rPr lang="en-GB" sz="1350" dirty="0"/>
              <a:t>The boy with fair hair lowered himself down the last few feet of rock and began to pick his way toward the lagoon. Though he had taken off his school sweater and trailed it now from one hand, his grey shirt stuck to him and his hair was plastered to his forehead. The jungle was a bath of heat. He was clambering heavily among the creepers and broken trunks when a bird, a vision of red and yellow, flashed upwards with a witch-like cry; and this cry was echoed by another. </a:t>
            </a:r>
          </a:p>
          <a:p>
            <a:endParaRPr lang="en-GB" sz="1350" dirty="0"/>
          </a:p>
          <a:p>
            <a:r>
              <a:rPr lang="en-GB" sz="1350" dirty="0"/>
              <a:t>"Hi!" it said. "Wait a minute!" The undergrowth was shaken and a multitude of raindrops fell </a:t>
            </a:r>
            <a:r>
              <a:rPr lang="en-GB" sz="1350" dirty="0" err="1"/>
              <a:t>pattering."Wait</a:t>
            </a:r>
            <a:r>
              <a:rPr lang="en-GB" sz="1350" dirty="0"/>
              <a:t> a minute," the voice said. "I got caught up.“ </a:t>
            </a:r>
          </a:p>
          <a:p>
            <a:endParaRPr lang="en-GB" sz="1350" dirty="0"/>
          </a:p>
          <a:p>
            <a:r>
              <a:rPr lang="en-GB" sz="1350" dirty="0"/>
              <a:t>The voice spoke again. "I can't hardly move with all these creeper things." The owner of the voice came backing out of the undergrowth. The naked crooks of his knees were plump, caught and scratched by thorns. He was shorter than the fair boy and very fat. He came forward, searching out safe </a:t>
            </a:r>
            <a:r>
              <a:rPr lang="en-GB" sz="1350" dirty="0" err="1"/>
              <a:t>lodgments</a:t>
            </a:r>
            <a:r>
              <a:rPr lang="en-GB" sz="1350" dirty="0"/>
              <a:t> for his feet, and then looked up through thick spectacles. "Where's the man with the megaphone?" </a:t>
            </a:r>
          </a:p>
          <a:p>
            <a:endParaRPr lang="en-GB" sz="1350" dirty="0"/>
          </a:p>
          <a:p>
            <a:r>
              <a:rPr lang="en-GB" sz="1350" dirty="0"/>
              <a:t>The fair boy shook his head. "This is an island. At least I think it's an island. That's a reef out in the sea. Perhaps there aren't any grownups anywhere." </a:t>
            </a:r>
          </a:p>
          <a:p>
            <a:endParaRPr lang="en-GB" sz="1350" dirty="0"/>
          </a:p>
          <a:p>
            <a:r>
              <a:rPr lang="en-GB" sz="1350" dirty="0"/>
              <a:t>The fat boy looked startled. "There was that pilot. But he wasn't in the passenger cabin, he was up in front … Aren't there any grownups at all?“</a:t>
            </a:r>
          </a:p>
          <a:p>
            <a:r>
              <a:rPr lang="en-GB" sz="1350" dirty="0"/>
              <a:t> </a:t>
            </a:r>
          </a:p>
          <a:p>
            <a:r>
              <a:rPr lang="en-GB" sz="1350" dirty="0"/>
              <a:t>"I don't think so." The fair boy said this solemnly; but then the delight of a realised ambition overcame him. He stood on his head and grinned at the fat boy. "No grownups!“</a:t>
            </a:r>
          </a:p>
          <a:p>
            <a:endParaRPr lang="en-GB" sz="1350" dirty="0"/>
          </a:p>
          <a:p>
            <a:r>
              <a:rPr lang="en-GB" sz="1350" dirty="0"/>
              <a:t>"That pilot … He must have flown off after he dropped us. He couldn't land here. He'll be back all right." </a:t>
            </a:r>
          </a:p>
          <a:p>
            <a:endParaRPr lang="en-GB" sz="1350" dirty="0"/>
          </a:p>
          <a:p>
            <a:r>
              <a:rPr lang="en-GB" sz="1350" dirty="0"/>
              <a:t>The fat boy shook his head. "We was attacked! When we was coming down I looked through one of them windows. I saw the other part of the plane. There were flames coming out of it." He looked up and down. "And this is what the cabin done.“</a:t>
            </a:r>
          </a:p>
          <a:p>
            <a:endParaRPr lang="en-GB" sz="1350" dirty="0"/>
          </a:p>
          <a:p>
            <a:r>
              <a:rPr lang="en-GB" sz="1350" dirty="0"/>
              <a:t>The fair boy reached out and touched the jagged end of a trunk. "What happened to it?" he asked. </a:t>
            </a:r>
          </a:p>
          <a:p>
            <a:endParaRPr lang="en-GB" sz="1350" dirty="0"/>
          </a:p>
          <a:p>
            <a:r>
              <a:rPr lang="en-GB" sz="1350" dirty="0"/>
              <a:t>"That storm dragged it out to sea. It wasn't half dangerous with all them tree trunks falling. There must have been some kids still in it." </a:t>
            </a:r>
          </a:p>
          <a:p>
            <a:r>
              <a:rPr lang="en-GB" sz="1350" dirty="0"/>
              <a:t>He hesitated for a moment, then spoke again. "What's your name?" </a:t>
            </a:r>
          </a:p>
        </p:txBody>
      </p:sp>
      <p:pic>
        <p:nvPicPr>
          <p:cNvPr id="2" name="Granta Mead Close 4">
            <a:hlinkClick r:id="" action="ppaction://media"/>
            <a:extLst>
              <a:ext uri="{FF2B5EF4-FFF2-40B4-BE49-F238E27FC236}">
                <a16:creationId xmlns:a16="http://schemas.microsoft.com/office/drawing/2014/main" id="{2FB1975A-81D8-40F0-B8B9-382BF2CFD04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86052" y="159026"/>
            <a:ext cx="887896" cy="685800"/>
          </a:xfrm>
          <a:prstGeom prst="rect">
            <a:avLst/>
          </a:prstGeom>
        </p:spPr>
      </p:pic>
    </p:spTree>
    <p:extLst>
      <p:ext uri="{BB962C8B-B14F-4D97-AF65-F5344CB8AC3E}">
        <p14:creationId xmlns:p14="http://schemas.microsoft.com/office/powerpoint/2010/main" val="39907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6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FBD4-C0D2-446F-86BC-B53D8FA5F4E1}"/>
              </a:ext>
            </a:extLst>
          </p:cNvPr>
          <p:cNvSpPr>
            <a:spLocks noGrp="1"/>
          </p:cNvSpPr>
          <p:nvPr>
            <p:ph type="title"/>
          </p:nvPr>
        </p:nvSpPr>
        <p:spPr>
          <a:xfrm>
            <a:off x="482600" y="175560"/>
            <a:ext cx="9715500" cy="1272240"/>
          </a:xfrm>
        </p:spPr>
        <p:txBody>
          <a:bodyPr/>
          <a:lstStyle/>
          <a:p>
            <a:r>
              <a:rPr lang="en-GB" b="1" u="sng" dirty="0"/>
              <a:t>Understanding The Extract:</a:t>
            </a:r>
            <a:br>
              <a:rPr lang="en-GB" b="1" u="sng" dirty="0"/>
            </a:br>
            <a:r>
              <a:rPr lang="en-GB" sz="2800" i="1" dirty="0"/>
              <a:t>Answer the following questions in full sentences</a:t>
            </a:r>
          </a:p>
        </p:txBody>
      </p:sp>
      <p:sp>
        <p:nvSpPr>
          <p:cNvPr id="3" name="Content Placeholder 2">
            <a:extLst>
              <a:ext uri="{FF2B5EF4-FFF2-40B4-BE49-F238E27FC236}">
                <a16:creationId xmlns:a16="http://schemas.microsoft.com/office/drawing/2014/main" id="{B5460FFF-5705-417D-8883-45001DBE803A}"/>
              </a:ext>
            </a:extLst>
          </p:cNvPr>
          <p:cNvSpPr>
            <a:spLocks noGrp="1"/>
          </p:cNvSpPr>
          <p:nvPr>
            <p:ph idx="1"/>
          </p:nvPr>
        </p:nvSpPr>
        <p:spPr>
          <a:xfrm>
            <a:off x="482600" y="1574800"/>
            <a:ext cx="9185271" cy="4737100"/>
          </a:xfrm>
        </p:spPr>
        <p:txBody>
          <a:bodyPr>
            <a:noAutofit/>
          </a:bodyPr>
          <a:lstStyle/>
          <a:p>
            <a:r>
              <a:rPr lang="en-GB" sz="2400" dirty="0"/>
              <a:t>How have the boys ended up on the island?</a:t>
            </a:r>
          </a:p>
          <a:p>
            <a:endParaRPr lang="en-GB" sz="2400" dirty="0"/>
          </a:p>
          <a:p>
            <a:r>
              <a:rPr lang="en-GB" sz="2400" dirty="0"/>
              <a:t>How are the two boys described?</a:t>
            </a:r>
          </a:p>
          <a:p>
            <a:endParaRPr lang="en-GB" sz="2400" dirty="0"/>
          </a:p>
          <a:p>
            <a:r>
              <a:rPr lang="en-GB" sz="2400" dirty="0"/>
              <a:t>What makes the ‘fair boy’ excited?</a:t>
            </a:r>
          </a:p>
          <a:p>
            <a:endParaRPr lang="en-GB" sz="2400" dirty="0"/>
          </a:p>
          <a:p>
            <a:r>
              <a:rPr lang="en-GB" sz="2400" dirty="0"/>
              <a:t>What happened to the jungle when the plane crashed?</a:t>
            </a:r>
          </a:p>
          <a:p>
            <a:endParaRPr lang="en-GB" sz="2400" dirty="0"/>
          </a:p>
          <a:p>
            <a:r>
              <a:rPr lang="en-GB" sz="2400" dirty="0"/>
              <a:t>Where is the wreckage of the plane now? </a:t>
            </a:r>
          </a:p>
        </p:txBody>
      </p:sp>
      <p:pic>
        <p:nvPicPr>
          <p:cNvPr id="4" name="Picture 3">
            <a:extLst>
              <a:ext uri="{FF2B5EF4-FFF2-40B4-BE49-F238E27FC236}">
                <a16:creationId xmlns:a16="http://schemas.microsoft.com/office/drawing/2014/main" id="{6B60B9CF-4770-469B-9482-4C97DC0BA5D1}"/>
              </a:ext>
            </a:extLst>
          </p:cNvPr>
          <p:cNvPicPr>
            <a:picLocks noChangeAspect="1"/>
          </p:cNvPicPr>
          <p:nvPr/>
        </p:nvPicPr>
        <p:blipFill>
          <a:blip r:embed="rId4"/>
          <a:stretch>
            <a:fillRect/>
          </a:stretch>
        </p:blipFill>
        <p:spPr>
          <a:xfrm>
            <a:off x="8928100" y="0"/>
            <a:ext cx="3263900" cy="1574800"/>
          </a:xfrm>
          <a:prstGeom prst="rect">
            <a:avLst/>
          </a:prstGeom>
        </p:spPr>
      </p:pic>
      <p:pic>
        <p:nvPicPr>
          <p:cNvPr id="5" name="Granta Mead Close 5">
            <a:hlinkClick r:id="" action="ppaction://media"/>
            <a:extLst>
              <a:ext uri="{FF2B5EF4-FFF2-40B4-BE49-F238E27FC236}">
                <a16:creationId xmlns:a16="http://schemas.microsoft.com/office/drawing/2014/main" id="{44ABAF43-FD00-493C-9035-A86DE55DED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74016" y="1997764"/>
            <a:ext cx="935383" cy="798445"/>
          </a:xfrm>
          <a:prstGeom prst="rect">
            <a:avLst/>
          </a:prstGeom>
        </p:spPr>
      </p:pic>
    </p:spTree>
    <p:extLst>
      <p:ext uri="{BB962C8B-B14F-4D97-AF65-F5344CB8AC3E}">
        <p14:creationId xmlns:p14="http://schemas.microsoft.com/office/powerpoint/2010/main" val="41195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213C3-55FD-4CF7-892C-1957874B435C}"/>
              </a:ext>
            </a:extLst>
          </p:cNvPr>
          <p:cNvSpPr>
            <a:spLocks noGrp="1"/>
          </p:cNvSpPr>
          <p:nvPr>
            <p:ph type="title"/>
          </p:nvPr>
        </p:nvSpPr>
        <p:spPr>
          <a:xfrm>
            <a:off x="227011" y="249518"/>
            <a:ext cx="8447089" cy="1400530"/>
          </a:xfrm>
        </p:spPr>
        <p:txBody>
          <a:bodyPr/>
          <a:lstStyle/>
          <a:p>
            <a:r>
              <a:rPr lang="en-GB" dirty="0"/>
              <a:t>We are now going to look at a skill called </a:t>
            </a:r>
            <a:r>
              <a:rPr lang="en-GB" b="1" i="1" dirty="0"/>
              <a:t>‘showing not telling’</a:t>
            </a:r>
          </a:p>
        </p:txBody>
      </p:sp>
      <p:sp>
        <p:nvSpPr>
          <p:cNvPr id="3" name="Content Placeholder 2">
            <a:extLst>
              <a:ext uri="{FF2B5EF4-FFF2-40B4-BE49-F238E27FC236}">
                <a16:creationId xmlns:a16="http://schemas.microsoft.com/office/drawing/2014/main" id="{F3BAB4C2-2C43-414D-BC22-F630869D0A7E}"/>
              </a:ext>
            </a:extLst>
          </p:cNvPr>
          <p:cNvSpPr>
            <a:spLocks noGrp="1"/>
          </p:cNvSpPr>
          <p:nvPr>
            <p:ph idx="1"/>
          </p:nvPr>
        </p:nvSpPr>
        <p:spPr>
          <a:xfrm>
            <a:off x="227011" y="1650048"/>
            <a:ext cx="11520489" cy="4195481"/>
          </a:xfrm>
        </p:spPr>
        <p:txBody>
          <a:bodyPr>
            <a:normAutofit/>
          </a:bodyPr>
          <a:lstStyle/>
          <a:p>
            <a:r>
              <a:rPr lang="en-GB" sz="2400" dirty="0"/>
              <a:t>This skill refers to whether information in a text is </a:t>
            </a:r>
            <a:r>
              <a:rPr lang="en-GB" sz="2400" b="1" i="1" dirty="0"/>
              <a:t>explicit </a:t>
            </a:r>
            <a:r>
              <a:rPr lang="en-GB" sz="2400" dirty="0"/>
              <a:t>or </a:t>
            </a:r>
            <a:r>
              <a:rPr lang="en-GB" sz="2400" b="1" i="1" dirty="0"/>
              <a:t>implicit.</a:t>
            </a:r>
            <a:r>
              <a:rPr lang="en-GB" sz="2400" dirty="0"/>
              <a:t> </a:t>
            </a:r>
            <a:r>
              <a:rPr lang="en-GB" sz="2400" b="1" i="1" dirty="0"/>
              <a:t>Explicit</a:t>
            </a:r>
            <a:r>
              <a:rPr lang="en-GB" sz="2400" dirty="0"/>
              <a:t> means it has been clearly stated in the text. </a:t>
            </a:r>
            <a:r>
              <a:rPr lang="en-GB" sz="2400" b="1" i="1" dirty="0"/>
              <a:t>Implicit</a:t>
            </a:r>
            <a:r>
              <a:rPr lang="en-GB" sz="2400" i="1" dirty="0"/>
              <a:t> </a:t>
            </a:r>
            <a:r>
              <a:rPr lang="en-GB" sz="2400" dirty="0"/>
              <a:t>means that we can make an assumption from clues given in the text.</a:t>
            </a:r>
          </a:p>
          <a:p>
            <a:pPr marL="0" indent="0">
              <a:buNone/>
            </a:pPr>
            <a:endParaRPr lang="en-GB" sz="2400" dirty="0"/>
          </a:p>
          <a:p>
            <a:pPr marL="0" indent="0">
              <a:buNone/>
            </a:pPr>
            <a:r>
              <a:rPr lang="en-GB" sz="2600" b="1" u="sng" dirty="0"/>
              <a:t>Example:</a:t>
            </a:r>
          </a:p>
          <a:p>
            <a:pPr marL="457200" indent="-457200">
              <a:buFont typeface="+mj-lt"/>
              <a:buAutoNum type="arabicPeriod"/>
            </a:pPr>
            <a:r>
              <a:rPr lang="en-GB" sz="2600" dirty="0"/>
              <a:t>The boy was tall.</a:t>
            </a:r>
          </a:p>
          <a:p>
            <a:pPr marL="457200" indent="-457200">
              <a:buFont typeface="+mj-lt"/>
              <a:buAutoNum type="arabicPeriod"/>
            </a:pPr>
            <a:r>
              <a:rPr lang="en-GB" sz="2600" dirty="0"/>
              <a:t>The boy towered over me. </a:t>
            </a:r>
          </a:p>
        </p:txBody>
      </p:sp>
      <p:pic>
        <p:nvPicPr>
          <p:cNvPr id="4" name="Picture 3">
            <a:extLst>
              <a:ext uri="{FF2B5EF4-FFF2-40B4-BE49-F238E27FC236}">
                <a16:creationId xmlns:a16="http://schemas.microsoft.com/office/drawing/2014/main" id="{EE80291E-849C-4317-9039-96FE53CFF791}"/>
              </a:ext>
            </a:extLst>
          </p:cNvPr>
          <p:cNvPicPr>
            <a:picLocks noChangeAspect="1"/>
          </p:cNvPicPr>
          <p:nvPr/>
        </p:nvPicPr>
        <p:blipFill>
          <a:blip r:embed="rId4"/>
          <a:stretch>
            <a:fillRect/>
          </a:stretch>
        </p:blipFill>
        <p:spPr>
          <a:xfrm>
            <a:off x="8930357" y="0"/>
            <a:ext cx="3261643" cy="1572904"/>
          </a:xfrm>
          <a:prstGeom prst="rect">
            <a:avLst/>
          </a:prstGeom>
        </p:spPr>
      </p:pic>
      <p:sp>
        <p:nvSpPr>
          <p:cNvPr id="5" name="Callout: Left Arrow 4">
            <a:extLst>
              <a:ext uri="{FF2B5EF4-FFF2-40B4-BE49-F238E27FC236}">
                <a16:creationId xmlns:a16="http://schemas.microsoft.com/office/drawing/2014/main" id="{72D94664-3F5A-4849-B735-AB5683DA8F7D}"/>
              </a:ext>
            </a:extLst>
          </p:cNvPr>
          <p:cNvSpPr/>
          <p:nvPr/>
        </p:nvSpPr>
        <p:spPr>
          <a:xfrm>
            <a:off x="4515978" y="3429000"/>
            <a:ext cx="6736222" cy="1316317"/>
          </a:xfrm>
          <a:prstGeom prst="leftArrow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2400" b="1" i="1" dirty="0">
                <a:solidFill>
                  <a:schemeClr val="bg1"/>
                </a:solidFill>
              </a:rPr>
              <a:t>Which sentence is explicit?</a:t>
            </a:r>
          </a:p>
          <a:p>
            <a:pPr algn="ctr"/>
            <a:endParaRPr lang="en-GB" sz="2400" b="1" i="1" dirty="0">
              <a:solidFill>
                <a:schemeClr val="bg1"/>
              </a:solidFill>
            </a:endParaRPr>
          </a:p>
          <a:p>
            <a:pPr algn="ctr"/>
            <a:r>
              <a:rPr lang="en-GB" sz="2400" b="1" i="1" dirty="0">
                <a:solidFill>
                  <a:schemeClr val="bg1"/>
                </a:solidFill>
              </a:rPr>
              <a:t>Which sentence is implicit?</a:t>
            </a:r>
          </a:p>
        </p:txBody>
      </p:sp>
      <p:sp>
        <p:nvSpPr>
          <p:cNvPr id="6" name="Rectangle 5">
            <a:extLst>
              <a:ext uri="{FF2B5EF4-FFF2-40B4-BE49-F238E27FC236}">
                <a16:creationId xmlns:a16="http://schemas.microsoft.com/office/drawing/2014/main" id="{FDA4A42F-9CF2-45F8-A01F-C0A94CE3BF7F}"/>
              </a:ext>
            </a:extLst>
          </p:cNvPr>
          <p:cNvSpPr/>
          <p:nvPr/>
        </p:nvSpPr>
        <p:spPr>
          <a:xfrm>
            <a:off x="0" y="5295900"/>
            <a:ext cx="12192000" cy="15621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2400" dirty="0">
                <a:solidFill>
                  <a:schemeClr val="bg1"/>
                </a:solidFill>
              </a:rPr>
              <a:t>The first sentence is </a:t>
            </a:r>
            <a:r>
              <a:rPr lang="en-GB" sz="2400" b="1" i="1" dirty="0">
                <a:solidFill>
                  <a:schemeClr val="bg1"/>
                </a:solidFill>
              </a:rPr>
              <a:t>explicit</a:t>
            </a:r>
            <a:r>
              <a:rPr lang="en-GB" sz="2400" dirty="0">
                <a:solidFill>
                  <a:schemeClr val="bg1"/>
                </a:solidFill>
              </a:rPr>
              <a:t> because it </a:t>
            </a:r>
            <a:r>
              <a:rPr lang="en-GB" sz="2400" b="1" i="1" dirty="0">
                <a:solidFill>
                  <a:schemeClr val="bg1"/>
                </a:solidFill>
              </a:rPr>
              <a:t>tells </a:t>
            </a:r>
            <a:r>
              <a:rPr lang="en-GB" sz="2400" dirty="0">
                <a:solidFill>
                  <a:schemeClr val="bg1"/>
                </a:solidFill>
              </a:rPr>
              <a:t>the reader that the boy is tall.</a:t>
            </a:r>
          </a:p>
          <a:p>
            <a:endParaRPr lang="en-GB" sz="2400" dirty="0">
              <a:solidFill>
                <a:schemeClr val="bg1"/>
              </a:solidFill>
            </a:endParaRPr>
          </a:p>
          <a:p>
            <a:r>
              <a:rPr lang="en-GB" sz="2400" dirty="0">
                <a:solidFill>
                  <a:schemeClr val="bg1"/>
                </a:solidFill>
              </a:rPr>
              <a:t>The second sentence is </a:t>
            </a:r>
            <a:r>
              <a:rPr lang="en-GB" sz="2400" b="1" i="1" dirty="0">
                <a:solidFill>
                  <a:schemeClr val="bg1"/>
                </a:solidFill>
              </a:rPr>
              <a:t>implicit</a:t>
            </a:r>
            <a:r>
              <a:rPr lang="en-GB" sz="2400" dirty="0">
                <a:solidFill>
                  <a:schemeClr val="bg1"/>
                </a:solidFill>
              </a:rPr>
              <a:t> because it </a:t>
            </a:r>
            <a:r>
              <a:rPr lang="en-GB" sz="2400" b="1" i="1" dirty="0">
                <a:solidFill>
                  <a:schemeClr val="bg1"/>
                </a:solidFill>
              </a:rPr>
              <a:t>suggests</a:t>
            </a:r>
            <a:r>
              <a:rPr lang="en-GB" sz="2400" dirty="0">
                <a:solidFill>
                  <a:schemeClr val="bg1"/>
                </a:solidFill>
              </a:rPr>
              <a:t>, or </a:t>
            </a:r>
            <a:r>
              <a:rPr lang="en-GB" sz="2400" b="1" i="1" dirty="0">
                <a:solidFill>
                  <a:schemeClr val="bg1"/>
                </a:solidFill>
              </a:rPr>
              <a:t>shows us</a:t>
            </a:r>
            <a:r>
              <a:rPr lang="en-GB" sz="2400" dirty="0">
                <a:solidFill>
                  <a:schemeClr val="bg1"/>
                </a:solidFill>
              </a:rPr>
              <a:t>, that the boy is tall.</a:t>
            </a:r>
          </a:p>
        </p:txBody>
      </p:sp>
      <p:pic>
        <p:nvPicPr>
          <p:cNvPr id="7" name="Granta Mead Close 6">
            <a:hlinkClick r:id="" action="ppaction://media"/>
            <a:extLst>
              <a:ext uri="{FF2B5EF4-FFF2-40B4-BE49-F238E27FC236}">
                <a16:creationId xmlns:a16="http://schemas.microsoft.com/office/drawing/2014/main" id="{F1741CCB-8C07-4357-B8C4-5F57CA38E6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37899" y="2416529"/>
            <a:ext cx="827089" cy="766688"/>
          </a:xfrm>
          <a:prstGeom prst="rect">
            <a:avLst/>
          </a:prstGeom>
        </p:spPr>
      </p:pic>
    </p:spTree>
    <p:extLst>
      <p:ext uri="{BB962C8B-B14F-4D97-AF65-F5344CB8AC3E}">
        <p14:creationId xmlns:p14="http://schemas.microsoft.com/office/powerpoint/2010/main" val="42742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632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881" y="116632"/>
            <a:ext cx="11839698" cy="3754724"/>
          </a:xfrm>
          <a:prstGeom prst="rect">
            <a:avLst/>
          </a:prstGeom>
          <a:solidFill>
            <a:schemeClr val="accent6">
              <a:lumMod val="40000"/>
              <a:lumOff val="60000"/>
            </a:schemeClr>
          </a:solidFill>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sng" strike="noStrike" kern="1200" cap="none" spc="0" normalizeH="0" baseline="0" noProof="0" dirty="0">
                <a:ln>
                  <a:noFill/>
                </a:ln>
                <a:solidFill>
                  <a:prstClr val="black"/>
                </a:solidFill>
                <a:effectLst/>
                <a:uLnTx/>
                <a:uFillTx/>
                <a:latin typeface="Calibri" panose="020F0502020204030204"/>
                <a:ea typeface="+mn-ea"/>
                <a:cs typeface="+mn-cs"/>
              </a:rPr>
              <a:t>Showing not Telling: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By ‘telling’ you are simply supplying information by stating it. You might report that a character is “tall,” or “angry,” or “cold,” or “tired.”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‘Showing’ would paint a picture the reader could see in his/her mind’s eye.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‘Showing’ your reader allows them to understand the character on a deeper level. It makes your work more sophisticated and interesting to read. </a:t>
            </a:r>
          </a:p>
          <a:p>
            <a:pPr marR="0" lvl="0" algn="l" defTabSz="914400" rtl="0" eaLnBrk="1" fontAlgn="auto" latinLnBrk="0" hangingPunct="1">
              <a:lnSpc>
                <a:spcPct val="100000"/>
              </a:lnSpc>
              <a:spcBef>
                <a:spcPts val="0"/>
              </a:spcBef>
              <a:spcAft>
                <a:spcPts val="0"/>
              </a:spcAft>
              <a:buClrTx/>
              <a:buSzTx/>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Fill out the table below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800" b="0" i="1" u="none" strike="noStrike" kern="1200" cap="none" spc="0" normalizeH="0" baseline="0" noProof="0" dirty="0">
                <a:ln>
                  <a:noFill/>
                </a:ln>
                <a:solidFill>
                  <a:prstClr val="black"/>
                </a:solidFill>
                <a:effectLst/>
                <a:uLnTx/>
                <a:uFillTx/>
                <a:latin typeface="Calibri" panose="020F0502020204030204"/>
                <a:ea typeface="+mn-ea"/>
                <a:cs typeface="+mn-cs"/>
              </a:rPr>
              <a:t>what does each sentence suggest to the reader?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8" name="Table 7"/>
          <p:cNvGraphicFramePr>
            <a:graphicFrameLocks noGrp="1"/>
          </p:cNvGraphicFramePr>
          <p:nvPr>
            <p:extLst>
              <p:ext uri="{D42A27DB-BD31-4B8C-83A1-F6EECF244321}">
                <p14:modId xmlns:p14="http://schemas.microsoft.com/office/powerpoint/2010/main" val="453119889"/>
              </p:ext>
            </p:extLst>
          </p:nvPr>
        </p:nvGraphicFramePr>
        <p:xfrm>
          <a:off x="201881" y="3626851"/>
          <a:ext cx="11839698" cy="3114517"/>
        </p:xfrm>
        <a:graphic>
          <a:graphicData uri="http://schemas.openxmlformats.org/drawingml/2006/table">
            <a:tbl>
              <a:tblPr>
                <a:tableStyleId>{775DCB02-9BB8-47FD-8907-85C794F793BA}</a:tableStyleId>
              </a:tblPr>
              <a:tblGrid>
                <a:gridCol w="5919849">
                  <a:extLst>
                    <a:ext uri="{9D8B030D-6E8A-4147-A177-3AD203B41FA5}">
                      <a16:colId xmlns:a16="http://schemas.microsoft.com/office/drawing/2014/main" val="983397068"/>
                    </a:ext>
                  </a:extLst>
                </a:gridCol>
                <a:gridCol w="5919849">
                  <a:extLst>
                    <a:ext uri="{9D8B030D-6E8A-4147-A177-3AD203B41FA5}">
                      <a16:colId xmlns:a16="http://schemas.microsoft.com/office/drawing/2014/main" val="771616802"/>
                    </a:ext>
                  </a:extLst>
                </a:gridCol>
              </a:tblGrid>
              <a:tr h="5626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rPr>
                        <a:t>Showing Sentence</a:t>
                      </a:r>
                      <a:endParaRPr kumimoji="0" lang="en-US" sz="2400" b="1" i="0" u="none" strike="noStrike" cap="none" normalizeH="0" baseline="0" dirty="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rPr>
                        <a:t>What does it suggest to the reader?</a:t>
                      </a:r>
                      <a:endParaRPr kumimoji="0" lang="en-US" sz="2400" b="1" i="0" u="none" strike="noStrike" cap="none" normalizeH="0" baseline="0" dirty="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70880323"/>
                  </a:ext>
                </a:extLst>
              </a:tr>
              <a:tr h="9116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u="none" strike="noStrike" cap="none" normalizeH="0" baseline="0" dirty="0">
                          <a:ln>
                            <a:noFill/>
                          </a:ln>
                          <a:effectLst/>
                        </a:rPr>
                        <a:t>‘Fear spiked through me and my skin chilled</a:t>
                      </a:r>
                      <a:r>
                        <a:rPr lang="en-GB" sz="2000" b="1" dirty="0"/>
                        <a:t>.’</a:t>
                      </a:r>
                      <a:endParaRPr kumimoji="0" lang="en-US" sz="2000" b="1" i="0" u="none" strike="noStrike" cap="none" normalizeH="0" baseline="0" dirty="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041166"/>
                  </a:ext>
                </a:extLst>
              </a:tr>
              <a:tr h="1004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u="none" strike="noStrike" cap="none" normalizeH="0" baseline="0" dirty="0">
                          <a:ln>
                            <a:noFill/>
                          </a:ln>
                          <a:effectLst/>
                        </a:rPr>
                        <a:t>‘</a:t>
                      </a:r>
                      <a:r>
                        <a:rPr kumimoji="0" lang="en-GB" sz="2000" b="1" u="none" strike="noStrike" cap="none" normalizeH="0" baseline="0" dirty="0">
                          <a:ln>
                            <a:noFill/>
                          </a:ln>
                          <a:effectLst/>
                        </a:rPr>
                        <a:t>When he spoke, I could hear the smile in his voice.’</a:t>
                      </a:r>
                      <a:endParaRPr kumimoji="0" lang="en-US" sz="2000" b="1" i="0" u="none" strike="noStrike" cap="none" normalizeH="0" baseline="0" dirty="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7226723"/>
                  </a:ext>
                </a:extLst>
              </a:tr>
              <a:tr h="6357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1" u="none" strike="noStrike" cap="none" normalizeH="0" baseline="0" dirty="0">
                          <a:ln>
                            <a:noFill/>
                          </a:ln>
                          <a:effectLst/>
                        </a:rPr>
                        <a:t>‘</a:t>
                      </a:r>
                      <a:r>
                        <a:rPr kumimoji="0" lang="en-GB" sz="2000" b="1" u="none" strike="noStrike" cap="none" normalizeH="0" baseline="0" dirty="0">
                          <a:ln>
                            <a:noFill/>
                          </a:ln>
                          <a:effectLst/>
                        </a:rPr>
                        <a:t>We crept the few metres home in a deep silence.’</a:t>
                      </a:r>
                      <a:r>
                        <a:rPr kumimoji="0" lang="en-US" sz="2000" b="1" u="none" strike="noStrike" cap="none" normalizeH="0" baseline="0" dirty="0">
                          <a:ln>
                            <a:noFill/>
                          </a:ln>
                          <a:effectLst/>
                        </a:rPr>
                        <a:t> </a:t>
                      </a:r>
                      <a:endParaRPr kumimoji="0" lang="en-US" sz="2000" b="1" i="0" u="none" strike="noStrike" cap="none" normalizeH="0" baseline="0" dirty="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1" i="0" u="none" strike="noStrike" cap="none" normalizeH="0" baseline="0" dirty="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1184755"/>
                  </a:ext>
                </a:extLst>
              </a:tr>
            </a:tbl>
          </a:graphicData>
        </a:graphic>
      </p:graphicFrame>
      <p:pic>
        <p:nvPicPr>
          <p:cNvPr id="2" name="Granta Mead Close 7">
            <a:hlinkClick r:id="" action="ppaction://media"/>
            <a:extLst>
              <a:ext uri="{FF2B5EF4-FFF2-40B4-BE49-F238E27FC236}">
                <a16:creationId xmlns:a16="http://schemas.microsoft.com/office/drawing/2014/main" id="{465E594D-32DC-423B-AAB2-3146D606021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8330" y="2199860"/>
            <a:ext cx="831789" cy="834887"/>
          </a:xfrm>
          <a:prstGeom prst="rect">
            <a:avLst/>
          </a:prstGeom>
        </p:spPr>
      </p:pic>
    </p:spTree>
    <p:extLst>
      <p:ext uri="{BB962C8B-B14F-4D97-AF65-F5344CB8AC3E}">
        <p14:creationId xmlns:p14="http://schemas.microsoft.com/office/powerpoint/2010/main" val="1680356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54" y="130629"/>
            <a:ext cx="7493330" cy="6555178"/>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b="1" i="1" u="sng" dirty="0"/>
              <a:t>Read this section from the extract again:</a:t>
            </a:r>
          </a:p>
          <a:p>
            <a:pPr marL="0" indent="0">
              <a:buNone/>
            </a:pPr>
            <a:endParaRPr lang="en-GB" dirty="0"/>
          </a:p>
          <a:p>
            <a:pPr marL="0" indent="0">
              <a:buNone/>
            </a:pPr>
            <a:r>
              <a:rPr lang="en-GB" dirty="0"/>
              <a:t>The boy with fair hair lowered himself down the last few feet of rock and began to pick his way toward the lagoon</a:t>
            </a:r>
            <a:r>
              <a:rPr lang="en-GB" b="1" dirty="0"/>
              <a:t>. </a:t>
            </a:r>
            <a:r>
              <a:rPr lang="en-GB" dirty="0"/>
              <a:t>Though he had taken off his school sweater and trailed it now from one hand, his grey shirt stuck to him and his hair was plastered to his forehead. All round him the jungle was a bath of heat. He was clambering heavily among the creepers and broken trunks when a bird, a vision of red and yellow, flashed upwards with a witch-like cry; and this cry was echoed by another. “Hi!” it said. “Wait a minute!” The undergrowth at the side of the scar was shaken and a multitude of raindrops fell pattering.</a:t>
            </a:r>
          </a:p>
          <a:p>
            <a:endParaRPr lang="en-GB" dirty="0"/>
          </a:p>
        </p:txBody>
      </p:sp>
      <p:sp>
        <p:nvSpPr>
          <p:cNvPr id="4" name="Rectangle 3"/>
          <p:cNvSpPr/>
          <p:nvPr/>
        </p:nvSpPr>
        <p:spPr>
          <a:xfrm>
            <a:off x="7742712" y="130629"/>
            <a:ext cx="4251366" cy="6555178"/>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 does Golding show the reader that the weather is hot?                                               </a:t>
            </a:r>
            <a:r>
              <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rPr>
              <a:t>‘the jungle was a </a:t>
            </a:r>
            <a:r>
              <a:rPr lang="en-GB" b="1" i="1" dirty="0">
                <a:solidFill>
                  <a:prstClr val="black"/>
                </a:solidFill>
                <a:latin typeface="Calibri" panose="020F0502020204030204"/>
              </a:rPr>
              <a:t>bath of heat’</a:t>
            </a:r>
            <a:endPar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 does Golding show the reader that the island is wild and difficult to cross?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 does Golding show the reader that animals live on the island?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How does Golding show the reader that the boy is not alone on the island?</a:t>
            </a:r>
          </a:p>
        </p:txBody>
      </p:sp>
      <p:sp>
        <p:nvSpPr>
          <p:cNvPr id="5" name="TextBox 4"/>
          <p:cNvSpPr txBox="1"/>
          <p:nvPr/>
        </p:nvSpPr>
        <p:spPr>
          <a:xfrm>
            <a:off x="7855527" y="130629"/>
            <a:ext cx="402573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Under each question write a quote which ‘shows’ the reader this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i="1"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rPr>
              <a:t>Question 1 has been done for you as an example.</a:t>
            </a:r>
          </a:p>
        </p:txBody>
      </p:sp>
      <p:pic>
        <p:nvPicPr>
          <p:cNvPr id="2" name="Granta Mead Close 8">
            <a:hlinkClick r:id="" action="ppaction://media"/>
            <a:extLst>
              <a:ext uri="{FF2B5EF4-FFF2-40B4-BE49-F238E27FC236}">
                <a16:creationId xmlns:a16="http://schemas.microsoft.com/office/drawing/2014/main" id="{BBD157CB-CA25-48A4-B7D9-791883371D3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754092" y="182747"/>
            <a:ext cx="746638" cy="797913"/>
          </a:xfrm>
          <a:prstGeom prst="rect">
            <a:avLst/>
          </a:prstGeom>
        </p:spPr>
      </p:pic>
    </p:spTree>
    <p:extLst>
      <p:ext uri="{BB962C8B-B14F-4D97-AF65-F5344CB8AC3E}">
        <p14:creationId xmlns:p14="http://schemas.microsoft.com/office/powerpoint/2010/main" val="276637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334</TotalTime>
  <Words>1707</Words>
  <Application>Microsoft Office PowerPoint</Application>
  <PresentationFormat>Widescreen</PresentationFormat>
  <Paragraphs>134</Paragraphs>
  <Slides>14</Slides>
  <Notes>0</Notes>
  <HiddenSlides>0</HiddenSlides>
  <MMClips>12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Century Gothic</vt:lpstr>
      <vt:lpstr>Comic Sans MS</vt:lpstr>
      <vt:lpstr>Wingdings 3</vt:lpstr>
      <vt:lpstr>Ion</vt:lpstr>
      <vt:lpstr>Office Theme</vt:lpstr>
      <vt:lpstr>Transition work English </vt:lpstr>
      <vt:lpstr>Reading and Writing</vt:lpstr>
      <vt:lpstr>Reading and Writing</vt:lpstr>
      <vt:lpstr>Transition Work:</vt:lpstr>
      <vt:lpstr>PowerPoint Presentation</vt:lpstr>
      <vt:lpstr>Understanding The Extract: Answer the following questions in full sentences</vt:lpstr>
      <vt:lpstr>We are now going to look at a skill called ‘showing not telling’</vt:lpstr>
      <vt:lpstr>PowerPoint Presentation</vt:lpstr>
      <vt:lpstr>PowerPoint Presentation</vt:lpstr>
      <vt:lpstr>Design your own desert island</vt:lpstr>
      <vt:lpstr>PowerPoint Presentation</vt:lpstr>
      <vt:lpstr>PowerPoint Presentation</vt:lpstr>
      <vt:lpstr>Optional Task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work English</dc:title>
  <dc:creator>Kate Featherstone</dc:creator>
  <cp:lastModifiedBy>mark featherstone</cp:lastModifiedBy>
  <cp:revision>34</cp:revision>
  <dcterms:created xsi:type="dcterms:W3CDTF">2021-06-16T10:53:15Z</dcterms:created>
  <dcterms:modified xsi:type="dcterms:W3CDTF">2021-06-18T19:22:31Z</dcterms:modified>
</cp:coreProperties>
</file>