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33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6F02-9969-4AEC-AD0F-B5CE29CE5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862A5-D77C-4950-A9BE-AB5ECF40B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05E7-6ACE-439A-965C-35A69E8F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9A9A0-1493-45B3-BBC3-8E6D8CB2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B79F4-0DF3-48B7-813D-5ECCF000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9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B243-99F1-45FF-A7A0-09381FA6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A5D91-EBEE-400B-A788-43E7DF31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0BAE8-01DA-4787-A064-CE3D125E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3A879-20F4-46F3-8AFD-B658C02D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DDD9-F281-47DB-A890-ED935524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1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19786-C371-4681-9741-331B228CE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485B5-6DF1-4B62-BE57-2FFA0340E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C1B3F-ADD6-4B74-BABC-EEA6D6E9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F22C-4EF7-45FF-83DA-CAE891B1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E0327-FDB4-4711-98F9-2397F1D6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0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8A8F-EA3E-4C88-A487-64D87E10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8957-C0DA-4F09-96FD-E922E2E0E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CB3B7-CCAE-408F-8576-D25A8A72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0F55C-3B98-47EC-9A29-0E27FCBC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901A-386C-43F7-8768-58BA08F0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9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6F1B-8A33-45A5-9B79-688FDD1B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34A75-87AB-49BD-B4CD-311FBB746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42C8C-E613-45F8-A162-955A773B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49F72-D541-490E-83CF-8BD2241AD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52E1A-A537-4ACF-8259-167F952B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5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955E-0225-44D9-A55E-2E2E9D42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9B864-2656-4DB9-9E66-EF9660E0F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6851F-D1DB-451B-9CEE-5BE3227E1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759DD-3368-4579-863A-9016FDA9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0C086-D589-4999-9320-14A04EF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8C726-DB37-4386-A7BC-31FA99B7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6BD1-B9F8-42FA-911A-24C389A0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02A8-AFA1-486F-A384-1CF139189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649F-AB69-4621-83D5-1ADA56117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D91A9-DE8B-4C2E-8E23-1BDED225A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6AFFF-2C05-4F3A-B634-36F600157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A6ACB-878F-4B11-B1C3-B0E42491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1384D-93B2-4DED-915E-63AEAA0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201ED-BE39-45C3-B8C6-C646051B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F985-EA74-4047-B7AE-A528FFAC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5FB4C-D243-4CC6-916E-E31CC7F5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10BAD-52CF-4533-A965-1CA7E517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120EE-D6EE-456C-8CFA-67177005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0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0A135-CDF0-445B-8A3C-B87044D8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60C13-E3EE-4665-AF5C-1C33D6A2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CAC1-2F1E-4830-9F38-83593C33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5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30E8-D30B-41F6-B359-E1201EF7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A037-2C45-4914-8A09-93CA852F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EE97A-FCD5-4720-BAFF-6F063F955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047DD-EDCE-4427-AE28-0712B4DB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D224F-DA05-4554-B560-2531BFBB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9A3A0-2EA5-489E-AD51-A35F316C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8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2EC6-5730-473F-BA36-4943187A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E0ABC-8202-4B24-AA05-15FF476F9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C1166-2C10-472C-9236-F34876895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111B-8A45-431E-9E9D-9A89D8FC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3E37B-C866-46F4-BCF3-86F809B5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78895-2435-49A1-A33F-E347BC0F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70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7A0A9-6941-4422-B315-4F6644DC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7C8FD-EC67-4564-9B17-D0D5A103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EA559-645E-48C2-AED2-4C3C9DEDD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474C-B9B7-4257-A716-9F79FB693C0D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AAEE6-82E8-42BC-848C-83010C212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D65C-F190-410E-86F2-6093E6825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A9AC-0CAA-4A16-A8EF-FA915A41A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1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zebFXp2BXI" TargetMode="External"/><Relationship Id="rId3" Type="http://schemas.openxmlformats.org/officeDocument/2006/relationships/hyperlink" Target="https://youtu.be/6L2ch1esFGA" TargetMode="External"/><Relationship Id="rId7" Type="http://schemas.openxmlformats.org/officeDocument/2006/relationships/hyperlink" Target="https://youtu.be/5fq_tcX9Vq4" TargetMode="External"/><Relationship Id="rId2" Type="http://schemas.openxmlformats.org/officeDocument/2006/relationships/hyperlink" Target="https://youtu.be/LEXbMW-Ama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8oPXIrLMc0" TargetMode="External"/><Relationship Id="rId5" Type="http://schemas.openxmlformats.org/officeDocument/2006/relationships/hyperlink" Target="https://youtu.be/HjYhb078cbE" TargetMode="External"/><Relationship Id="rId4" Type="http://schemas.openxmlformats.org/officeDocument/2006/relationships/hyperlink" Target="https://youtu.be/7WubQNkpmMQ" TargetMode="External"/><Relationship Id="rId9" Type="http://schemas.openxmlformats.org/officeDocument/2006/relationships/hyperlink" Target="https://youtu.be/u6SX-BjU2W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C68B3-6002-40C1-A2F0-11DDD53E3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B2BA20-38B3-4256-9F7A-A99E7BD7F2E1}"/>
              </a:ext>
            </a:extLst>
          </p:cNvPr>
          <p:cNvSpPr txBox="1"/>
          <p:nvPr/>
        </p:nvSpPr>
        <p:spPr>
          <a:xfrm>
            <a:off x="47443" y="5813643"/>
            <a:ext cx="1214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B0F0"/>
                </a:solidFill>
              </a:rPr>
              <a:t>Welcome to Maths at Joyce Frankland Academy.</a:t>
            </a:r>
          </a:p>
        </p:txBody>
      </p:sp>
    </p:spTree>
    <p:extLst>
      <p:ext uri="{BB962C8B-B14F-4D97-AF65-F5344CB8AC3E}">
        <p14:creationId xmlns:p14="http://schemas.microsoft.com/office/powerpoint/2010/main" val="24220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98D0E-81EA-4AE8-A956-DA2E8EC2AABE}"/>
              </a:ext>
            </a:extLst>
          </p:cNvPr>
          <p:cNvSpPr txBox="1"/>
          <p:nvPr/>
        </p:nvSpPr>
        <p:spPr>
          <a:xfrm>
            <a:off x="115409" y="150921"/>
            <a:ext cx="4558191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Transition task – Revising the skills  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1402D739-A4DD-4947-857D-BEAD9EF4EF6B}"/>
              </a:ext>
            </a:extLst>
          </p:cNvPr>
          <p:cNvSpPr txBox="1"/>
          <p:nvPr/>
        </p:nvSpPr>
        <p:spPr>
          <a:xfrm>
            <a:off x="1749101" y="2483402"/>
            <a:ext cx="2216697" cy="400110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Drawing bar charts.</a:t>
            </a:r>
            <a:endParaRPr lang="en-US" sz="2000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2E85D79E-DE3B-4F2E-B423-0D3408B04693}"/>
              </a:ext>
            </a:extLst>
          </p:cNvPr>
          <p:cNvSpPr txBox="1"/>
          <p:nvPr/>
        </p:nvSpPr>
        <p:spPr>
          <a:xfrm>
            <a:off x="1749101" y="1671370"/>
            <a:ext cx="1349216" cy="40011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Tally charts</a:t>
            </a:r>
            <a:endParaRPr lang="en-US" sz="2000" dirty="0"/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6ACD90B2-4FBD-44D6-AAAD-5C3F8B992F31}"/>
              </a:ext>
            </a:extLst>
          </p:cNvPr>
          <p:cNvSpPr txBox="1"/>
          <p:nvPr/>
        </p:nvSpPr>
        <p:spPr>
          <a:xfrm>
            <a:off x="1749101" y="3382520"/>
            <a:ext cx="1247457" cy="4001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The Mode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3085E-E000-4636-915C-6120B3B2A219}"/>
              </a:ext>
            </a:extLst>
          </p:cNvPr>
          <p:cNvSpPr txBox="1"/>
          <p:nvPr/>
        </p:nvSpPr>
        <p:spPr>
          <a:xfrm>
            <a:off x="115409" y="710697"/>
            <a:ext cx="11941397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Click on the buttons to view a short video to revise the skills you need to complete the tasks.</a:t>
            </a:r>
            <a:endParaRPr lang="en-US" sz="2400" dirty="0"/>
          </a:p>
        </p:txBody>
      </p:sp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DDEFB8B8-CDC0-4D67-BFF1-1C1D1C8D4174}"/>
              </a:ext>
            </a:extLst>
          </p:cNvPr>
          <p:cNvSpPr txBox="1"/>
          <p:nvPr/>
        </p:nvSpPr>
        <p:spPr>
          <a:xfrm>
            <a:off x="1749101" y="4281638"/>
            <a:ext cx="1430200" cy="400110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The Median</a:t>
            </a:r>
            <a:endParaRPr lang="en-US" sz="2000" dirty="0"/>
          </a:p>
        </p:txBody>
      </p:sp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10E367E2-0380-41C8-8E70-09735E3518FA}"/>
              </a:ext>
            </a:extLst>
          </p:cNvPr>
          <p:cNvSpPr txBox="1"/>
          <p:nvPr/>
        </p:nvSpPr>
        <p:spPr>
          <a:xfrm>
            <a:off x="5243175" y="1676998"/>
            <a:ext cx="1236236" cy="40011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The Mean</a:t>
            </a:r>
            <a:endParaRPr lang="en-US" sz="2000" dirty="0"/>
          </a:p>
        </p:txBody>
      </p:sp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EE8B226A-6CEC-4C21-94BB-B9C473FBBFC6}"/>
              </a:ext>
            </a:extLst>
          </p:cNvPr>
          <p:cNvSpPr txBox="1"/>
          <p:nvPr/>
        </p:nvSpPr>
        <p:spPr>
          <a:xfrm>
            <a:off x="5243175" y="3429000"/>
            <a:ext cx="379277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Converting fraction to percentages</a:t>
            </a:r>
            <a:endParaRPr lang="en-US" sz="2000" dirty="0"/>
          </a:p>
        </p:txBody>
      </p:sp>
      <p:sp>
        <p:nvSpPr>
          <p:cNvPr id="12" name="TextBox 11">
            <a:hlinkClick r:id="rId8"/>
            <a:extLst>
              <a:ext uri="{FF2B5EF4-FFF2-40B4-BE49-F238E27FC236}">
                <a16:creationId xmlns:a16="http://schemas.microsoft.com/office/drawing/2014/main" id="{3199B39F-CEFC-47DC-B42E-D53C822C8F8A}"/>
              </a:ext>
            </a:extLst>
          </p:cNvPr>
          <p:cNvSpPr txBox="1"/>
          <p:nvPr/>
        </p:nvSpPr>
        <p:spPr>
          <a:xfrm>
            <a:off x="5243175" y="2575553"/>
            <a:ext cx="2004138" cy="40011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Writing a fraction</a:t>
            </a:r>
            <a:endParaRPr lang="en-US" sz="2000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49AAC04-4BA7-4F45-A4A3-2ED9EB55170C}"/>
              </a:ext>
            </a:extLst>
          </p:cNvPr>
          <p:cNvSpPr txBox="1"/>
          <p:nvPr/>
        </p:nvSpPr>
        <p:spPr>
          <a:xfrm>
            <a:off x="5243175" y="4281638"/>
            <a:ext cx="2308902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dirty="0"/>
              <a:t>Metric units of mass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426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03E81-9B57-44EC-B882-724ACEDDE259}"/>
              </a:ext>
            </a:extLst>
          </p:cNvPr>
          <p:cNvSpPr txBox="1"/>
          <p:nvPr/>
        </p:nvSpPr>
        <p:spPr>
          <a:xfrm>
            <a:off x="142042" y="195309"/>
            <a:ext cx="7842147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What equipment will I need to bring with me on my first 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C2A5E-8E07-4AFC-882C-4C27FC828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2" t="16569" r="31262" b="45890"/>
          <a:stretch/>
        </p:blipFill>
        <p:spPr>
          <a:xfrm>
            <a:off x="142041" y="1074197"/>
            <a:ext cx="5598323" cy="3098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EF5037-4FBB-4578-BFE6-F1C35DD31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7" t="41424" r="31190" b="10162"/>
          <a:stretch/>
        </p:blipFill>
        <p:spPr>
          <a:xfrm>
            <a:off x="5930281" y="1615735"/>
            <a:ext cx="5374457" cy="37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E3DA5-0367-4142-8CCF-B3B39DC50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64" b="229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B4069-F5AF-4D6D-A62B-476F0996E46A}"/>
              </a:ext>
            </a:extLst>
          </p:cNvPr>
          <p:cNvSpPr txBox="1"/>
          <p:nvPr/>
        </p:nvSpPr>
        <p:spPr>
          <a:xfrm>
            <a:off x="0" y="0"/>
            <a:ext cx="665759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3200" dirty="0"/>
              <a:t>Transition task – Smarties investigation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96B97-6512-4257-8FC1-3AD65F1859AE}"/>
              </a:ext>
            </a:extLst>
          </p:cNvPr>
          <p:cNvSpPr txBox="1"/>
          <p:nvPr/>
        </p:nvSpPr>
        <p:spPr>
          <a:xfrm>
            <a:off x="74769" y="584775"/>
            <a:ext cx="11978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Print slides 4 to 9.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Use the links on slide 10 to view short videos on the skills needed if you need to revise.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You will need a packet of Smarties to complete this task.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Have fun working through the tasks.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You can eat the Smarties when you are done. Yum!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Remember to bring your work with you to your first Maths lesson.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I look forward to meeting you in September.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3600" b="1" dirty="0">
                <a:solidFill>
                  <a:schemeClr val="bg1"/>
                </a:solidFill>
              </a:rPr>
              <a:t>Have a lovely summer holiday.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2F324-ACE2-419E-8D4D-DBCE02012F51}"/>
              </a:ext>
            </a:extLst>
          </p:cNvPr>
          <p:cNvSpPr txBox="1"/>
          <p:nvPr/>
        </p:nvSpPr>
        <p:spPr>
          <a:xfrm>
            <a:off x="9975110" y="6024296"/>
            <a:ext cx="2077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i="1" dirty="0">
                <a:solidFill>
                  <a:schemeClr val="bg1"/>
                </a:solidFill>
                <a:latin typeface="Brush Script MT" panose="03060802040406070304" pitchFamily="66" charset="0"/>
              </a:rPr>
              <a:t>Mrs Gray</a:t>
            </a:r>
            <a:endParaRPr lang="en-US" sz="4400" b="1" i="1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81F76-3702-4DF9-8B7B-C5D481F7DB3B}"/>
              </a:ext>
            </a:extLst>
          </p:cNvPr>
          <p:cNvSpPr txBox="1"/>
          <p:nvPr/>
        </p:nvSpPr>
        <p:spPr>
          <a:xfrm>
            <a:off x="115409" y="150921"/>
            <a:ext cx="502605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Transition task – Smarties 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2053B-BA05-491B-9CB8-C342A6F98BF6}"/>
              </a:ext>
            </a:extLst>
          </p:cNvPr>
          <p:cNvSpPr txBox="1"/>
          <p:nvPr/>
        </p:nvSpPr>
        <p:spPr>
          <a:xfrm>
            <a:off x="115408" y="732376"/>
            <a:ext cx="455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need, 1 packet of smarties!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BA7ED-545C-4566-A1B1-2E4C42D5C46C}"/>
              </a:ext>
            </a:extLst>
          </p:cNvPr>
          <p:cNvSpPr txBox="1"/>
          <p:nvPr/>
        </p:nvSpPr>
        <p:spPr>
          <a:xfrm>
            <a:off x="115409" y="1216453"/>
            <a:ext cx="348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smarties are in the packet?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F3923-F571-428E-B1B2-1535F7F4CCC4}"/>
              </a:ext>
            </a:extLst>
          </p:cNvPr>
          <p:cNvSpPr/>
          <p:nvPr/>
        </p:nvSpPr>
        <p:spPr>
          <a:xfrm>
            <a:off x="1091954" y="2102514"/>
            <a:ext cx="1988598" cy="5149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2EFE3-5A38-4794-9197-70122400D0DB}"/>
              </a:ext>
            </a:extLst>
          </p:cNvPr>
          <p:cNvSpPr txBox="1"/>
          <p:nvPr/>
        </p:nvSpPr>
        <p:spPr>
          <a:xfrm>
            <a:off x="195307" y="2795448"/>
            <a:ext cx="311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tally chart to show how many of each colour there 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BCA3E-82A8-4BD8-A803-C28B97F55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8" t="14498" r="34175" b="20906"/>
          <a:stretch/>
        </p:blipFill>
        <p:spPr>
          <a:xfrm>
            <a:off x="195307" y="4588224"/>
            <a:ext cx="3314331" cy="204431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09E890-FE0F-41C4-A3D2-0F11A7B51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60116"/>
              </p:ext>
            </p:extLst>
          </p:nvPr>
        </p:nvGraphicFramePr>
        <p:xfrm>
          <a:off x="3708894" y="1313831"/>
          <a:ext cx="8127999" cy="4667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033641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24954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71459362"/>
                    </a:ext>
                  </a:extLst>
                </a:gridCol>
              </a:tblGrid>
              <a:tr h="52180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Colour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Tally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Frequency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Brown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0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Pink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0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Purple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8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Orange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77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Yellow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4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4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Blue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1093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4CCCF18-24FB-4C53-9885-674159AD6422}"/>
              </a:ext>
            </a:extLst>
          </p:cNvPr>
          <p:cNvSpPr/>
          <p:nvPr/>
        </p:nvSpPr>
        <p:spPr>
          <a:xfrm>
            <a:off x="9848295" y="6117635"/>
            <a:ext cx="1988598" cy="5149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E95EF-7099-4716-B10C-03A57D11CDE5}"/>
              </a:ext>
            </a:extLst>
          </p:cNvPr>
          <p:cNvSpPr txBox="1"/>
          <p:nvPr/>
        </p:nvSpPr>
        <p:spPr>
          <a:xfrm>
            <a:off x="115409" y="150921"/>
            <a:ext cx="502605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Transition task – Smarties 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3DBD4-5296-47E6-9B67-76FD63005A44}"/>
              </a:ext>
            </a:extLst>
          </p:cNvPr>
          <p:cNvSpPr txBox="1"/>
          <p:nvPr/>
        </p:nvSpPr>
        <p:spPr>
          <a:xfrm>
            <a:off x="115409" y="616966"/>
            <a:ext cx="792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Draw a bar chart to show the information in your tally chart.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3C1B3-1BE7-4C80-AC59-C369A6ED4F62}"/>
              </a:ext>
            </a:extLst>
          </p:cNvPr>
          <p:cNvGrpSpPr/>
          <p:nvPr/>
        </p:nvGrpSpPr>
        <p:grpSpPr>
          <a:xfrm>
            <a:off x="349830" y="1034241"/>
            <a:ext cx="7693338" cy="5513038"/>
            <a:chOff x="349830" y="1034241"/>
            <a:chExt cx="7693338" cy="55130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9F3F30-784E-458D-8631-9B504612A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029" t="14074" r="22014" b="14544"/>
            <a:stretch/>
          </p:blipFill>
          <p:spPr>
            <a:xfrm>
              <a:off x="349832" y="1034241"/>
              <a:ext cx="7693336" cy="551303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53FE790-6F85-4BBA-9EDD-68B9FA984167}"/>
                </a:ext>
              </a:extLst>
            </p:cNvPr>
            <p:cNvCxnSpPr/>
            <p:nvPr/>
          </p:nvCxnSpPr>
          <p:spPr>
            <a:xfrm>
              <a:off x="372862" y="1145219"/>
              <a:ext cx="0" cy="52822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3353E2-636B-4D68-A5EA-39F34AD5CE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830" y="6427433"/>
              <a:ext cx="7622318" cy="22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5750018-CB90-49B5-A589-2D3D7FE231FE}"/>
              </a:ext>
            </a:extLst>
          </p:cNvPr>
          <p:cNvSpPr txBox="1"/>
          <p:nvPr/>
        </p:nvSpPr>
        <p:spPr>
          <a:xfrm>
            <a:off x="8197049" y="914386"/>
            <a:ext cx="341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colour is the mode?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D3DDD-2348-4F59-B6F5-155DE2656895}"/>
              </a:ext>
            </a:extLst>
          </p:cNvPr>
          <p:cNvSpPr/>
          <p:nvPr/>
        </p:nvSpPr>
        <p:spPr>
          <a:xfrm>
            <a:off x="9516862" y="1376051"/>
            <a:ext cx="2459115" cy="5149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C4833-7326-4F36-B8E0-EEE8CC16A5BB}"/>
              </a:ext>
            </a:extLst>
          </p:cNvPr>
          <p:cNvSpPr txBox="1"/>
          <p:nvPr/>
        </p:nvSpPr>
        <p:spPr>
          <a:xfrm>
            <a:off x="8197048" y="2256394"/>
            <a:ext cx="390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median number?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6540B5-7B50-4698-A4D4-E8ACF86F91A6}"/>
              </a:ext>
            </a:extLst>
          </p:cNvPr>
          <p:cNvSpPr/>
          <p:nvPr/>
        </p:nvSpPr>
        <p:spPr>
          <a:xfrm>
            <a:off x="9516861" y="2755022"/>
            <a:ext cx="2459115" cy="5149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943B96-79D4-41B0-B256-4D008E820B28}"/>
              </a:ext>
            </a:extLst>
          </p:cNvPr>
          <p:cNvSpPr txBox="1"/>
          <p:nvPr/>
        </p:nvSpPr>
        <p:spPr>
          <a:xfrm>
            <a:off x="8197048" y="3678277"/>
            <a:ext cx="390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mean colour of Smarties? [Total ÷ number of colours]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187584-37DB-4A5F-B028-FE8268905A0F}"/>
              </a:ext>
            </a:extLst>
          </p:cNvPr>
          <p:cNvSpPr/>
          <p:nvPr/>
        </p:nvSpPr>
        <p:spPr>
          <a:xfrm>
            <a:off x="8732667" y="4878606"/>
            <a:ext cx="3243309" cy="1697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BA730-20D4-47E4-8465-FAB38BF70219}"/>
              </a:ext>
            </a:extLst>
          </p:cNvPr>
          <p:cNvSpPr txBox="1"/>
          <p:nvPr/>
        </p:nvSpPr>
        <p:spPr>
          <a:xfrm>
            <a:off x="115409" y="150921"/>
            <a:ext cx="502605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Transition task – Smarties 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74EEE-80F3-4E8B-8A9C-82CB15FA7352}"/>
              </a:ext>
            </a:extLst>
          </p:cNvPr>
          <p:cNvSpPr txBox="1"/>
          <p:nvPr/>
        </p:nvSpPr>
        <p:spPr>
          <a:xfrm>
            <a:off x="115410" y="723498"/>
            <a:ext cx="384403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There are 8 smarties is a very small box. </a:t>
            </a:r>
          </a:p>
          <a:p>
            <a:r>
              <a:rPr lang="en-GB" sz="2400" dirty="0"/>
              <a:t>There are 60 children in a group. </a:t>
            </a:r>
          </a:p>
          <a:p>
            <a:r>
              <a:rPr lang="en-GB" sz="2400" dirty="0"/>
              <a:t>The teacher wants to give each child 5 smarties.</a:t>
            </a:r>
          </a:p>
          <a:p>
            <a:r>
              <a:rPr lang="en-GB" sz="2400" dirty="0"/>
              <a:t>How many boxes of Smarties will she need to buy?</a:t>
            </a:r>
          </a:p>
          <a:p>
            <a:r>
              <a:rPr lang="en-GB" sz="2400" dirty="0"/>
              <a:t>Show your working.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B834E-AC86-4B4C-A525-F4BB8D98A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8" t="14498" r="34175" b="20906"/>
          <a:stretch/>
        </p:blipFill>
        <p:spPr>
          <a:xfrm>
            <a:off x="266329" y="4662764"/>
            <a:ext cx="3314331" cy="2044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A41B3C-F96F-4B29-897F-2338BE4E1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9" t="14074" r="22014" b="14544"/>
          <a:stretch/>
        </p:blipFill>
        <p:spPr>
          <a:xfrm>
            <a:off x="4370773" y="847810"/>
            <a:ext cx="7693336" cy="55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BA730-20D4-47E4-8465-FAB38BF70219}"/>
              </a:ext>
            </a:extLst>
          </p:cNvPr>
          <p:cNvSpPr txBox="1"/>
          <p:nvPr/>
        </p:nvSpPr>
        <p:spPr>
          <a:xfrm>
            <a:off x="115409" y="150921"/>
            <a:ext cx="502605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Transition task – Smarties 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74EEE-80F3-4E8B-8A9C-82CB15FA7352}"/>
              </a:ext>
            </a:extLst>
          </p:cNvPr>
          <p:cNvSpPr txBox="1"/>
          <p:nvPr/>
        </p:nvSpPr>
        <p:spPr>
          <a:xfrm>
            <a:off x="115409" y="723498"/>
            <a:ext cx="118872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What fraction/percentage of the smarties are brown, green, pink, purple, orange, yellow, red and blue?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B834E-AC86-4B4C-A525-F4BB8D98A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8" t="14498" r="34175" b="20906"/>
          <a:stretch/>
        </p:blipFill>
        <p:spPr>
          <a:xfrm>
            <a:off x="8688279" y="4645008"/>
            <a:ext cx="3314331" cy="204431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F9AE46-6E93-4AFB-A9EA-5938F1DA1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77131"/>
              </p:ext>
            </p:extLst>
          </p:nvPr>
        </p:nvGraphicFramePr>
        <p:xfrm>
          <a:off x="115409" y="1760498"/>
          <a:ext cx="8127999" cy="4720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294">
                  <a:extLst>
                    <a:ext uri="{9D8B030D-6E8A-4147-A177-3AD203B41FA5}">
                      <a16:colId xmlns:a16="http://schemas.microsoft.com/office/drawing/2014/main" val="4103364102"/>
                    </a:ext>
                  </a:extLst>
                </a:gridCol>
                <a:gridCol w="2682372">
                  <a:extLst>
                    <a:ext uri="{9D8B030D-6E8A-4147-A177-3AD203B41FA5}">
                      <a16:colId xmlns:a16="http://schemas.microsoft.com/office/drawing/2014/main" val="2024954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71459362"/>
                    </a:ext>
                  </a:extLst>
                </a:gridCol>
              </a:tblGrid>
              <a:tr h="57500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Colour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Fraction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Percentage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Brown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0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Pink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0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Purple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8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Orange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77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Yellow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4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4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Blue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1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6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BA730-20D4-47E4-8465-FAB38BF70219}"/>
              </a:ext>
            </a:extLst>
          </p:cNvPr>
          <p:cNvSpPr txBox="1"/>
          <p:nvPr/>
        </p:nvSpPr>
        <p:spPr>
          <a:xfrm>
            <a:off x="115409" y="150921"/>
            <a:ext cx="502605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Transition task – Smarties 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74EEE-80F3-4E8B-8A9C-82CB15FA7352}"/>
              </a:ext>
            </a:extLst>
          </p:cNvPr>
          <p:cNvSpPr txBox="1"/>
          <p:nvPr/>
        </p:nvSpPr>
        <p:spPr>
          <a:xfrm>
            <a:off x="115409" y="723498"/>
            <a:ext cx="987187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One smartie weighs 1g. Work out the weight of each colour. </a:t>
            </a:r>
          </a:p>
          <a:p>
            <a:r>
              <a:rPr lang="en-GB" sz="2400" dirty="0"/>
              <a:t>For example, if there are 9 pink smarties then, 9 pink smarties = 9g = 0.009kg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B834E-AC86-4B4C-A525-F4BB8D98A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8" t="14498" r="34175" b="20906"/>
          <a:stretch/>
        </p:blipFill>
        <p:spPr>
          <a:xfrm>
            <a:off x="9683445" y="5258837"/>
            <a:ext cx="2319165" cy="143048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F9AE46-6E93-4AFB-A9EA-5938F1DA1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81166"/>
              </p:ext>
            </p:extLst>
          </p:nvPr>
        </p:nvGraphicFramePr>
        <p:xfrm>
          <a:off x="115409" y="1705214"/>
          <a:ext cx="9404511" cy="4720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546">
                  <a:extLst>
                    <a:ext uri="{9D8B030D-6E8A-4147-A177-3AD203B41FA5}">
                      <a16:colId xmlns:a16="http://schemas.microsoft.com/office/drawing/2014/main" val="4103364102"/>
                    </a:ext>
                  </a:extLst>
                </a:gridCol>
                <a:gridCol w="3211405">
                  <a:extLst>
                    <a:ext uri="{9D8B030D-6E8A-4147-A177-3AD203B41FA5}">
                      <a16:colId xmlns:a16="http://schemas.microsoft.com/office/drawing/2014/main" val="202495447"/>
                    </a:ext>
                  </a:extLst>
                </a:gridCol>
                <a:gridCol w="3972560">
                  <a:extLst>
                    <a:ext uri="{9D8B030D-6E8A-4147-A177-3AD203B41FA5}">
                      <a16:colId xmlns:a16="http://schemas.microsoft.com/office/drawing/2014/main" val="1571459362"/>
                    </a:ext>
                  </a:extLst>
                </a:gridCol>
              </a:tblGrid>
              <a:tr h="57500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Colour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Weight in grams (g)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Weight in kilograms (kg)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Brown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Green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0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Pink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0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Purple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8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Orange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776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Yellow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4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4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Blue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109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CAA8FA-8B2C-4811-87BF-7860E00AA273}"/>
              </a:ext>
            </a:extLst>
          </p:cNvPr>
          <p:cNvSpPr txBox="1"/>
          <p:nvPr/>
        </p:nvSpPr>
        <p:spPr>
          <a:xfrm>
            <a:off x="9885680" y="1810484"/>
            <a:ext cx="1681871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Remember:</a:t>
            </a:r>
          </a:p>
          <a:p>
            <a:r>
              <a:rPr lang="en-GB" sz="2400" dirty="0"/>
              <a:t>1000g = 1kg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43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BA730-20D4-47E4-8465-FAB38BF70219}"/>
              </a:ext>
            </a:extLst>
          </p:cNvPr>
          <p:cNvSpPr txBox="1"/>
          <p:nvPr/>
        </p:nvSpPr>
        <p:spPr>
          <a:xfrm>
            <a:off x="115409" y="150921"/>
            <a:ext cx="502605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Transition task – Smarties investigation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074EEE-80F3-4E8B-8A9C-82CB15FA7352}"/>
              </a:ext>
            </a:extLst>
          </p:cNvPr>
          <p:cNvSpPr txBox="1"/>
          <p:nvPr/>
        </p:nvSpPr>
        <p:spPr>
          <a:xfrm>
            <a:off x="115409" y="723498"/>
            <a:ext cx="34405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Have a look at this table.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F9AE46-6E93-4AFB-A9EA-5938F1DA1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07460"/>
              </p:ext>
            </p:extLst>
          </p:nvPr>
        </p:nvGraphicFramePr>
        <p:xfrm>
          <a:off x="3874611" y="723498"/>
          <a:ext cx="8127999" cy="3470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294">
                  <a:extLst>
                    <a:ext uri="{9D8B030D-6E8A-4147-A177-3AD203B41FA5}">
                      <a16:colId xmlns:a16="http://schemas.microsoft.com/office/drawing/2014/main" val="4103364102"/>
                    </a:ext>
                  </a:extLst>
                </a:gridCol>
                <a:gridCol w="2682372">
                  <a:extLst>
                    <a:ext uri="{9D8B030D-6E8A-4147-A177-3AD203B41FA5}">
                      <a16:colId xmlns:a16="http://schemas.microsoft.com/office/drawing/2014/main" val="2024954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71459362"/>
                    </a:ext>
                  </a:extLst>
                </a:gridCol>
              </a:tblGrid>
              <a:tr h="57500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Student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Likes Smarties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Likes Chocolate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Frances</a:t>
                      </a: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Thea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No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0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Annabel</a:t>
                      </a: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0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Bethan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8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Write your name here:</a:t>
                      </a:r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581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2D58CF-46F4-4F06-B9B8-0C4A1BE41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63750"/>
              </p:ext>
            </p:extLst>
          </p:nvPr>
        </p:nvGraphicFramePr>
        <p:xfrm>
          <a:off x="2032001" y="4472288"/>
          <a:ext cx="9970609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2640">
                  <a:extLst>
                    <a:ext uri="{9D8B030D-6E8A-4147-A177-3AD203B41FA5}">
                      <a16:colId xmlns:a16="http://schemas.microsoft.com/office/drawing/2014/main" val="4103364102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202495447"/>
                    </a:ext>
                  </a:extLst>
                </a:gridCol>
                <a:gridCol w="2696049">
                  <a:extLst>
                    <a:ext uri="{9D8B030D-6E8A-4147-A177-3AD203B41FA5}">
                      <a16:colId xmlns:a16="http://schemas.microsoft.com/office/drawing/2014/main" val="1571459362"/>
                    </a:ext>
                  </a:extLst>
                </a:gridCol>
              </a:tblGrid>
              <a:tr h="628032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Likes Smarties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Doesn’t like Smarties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33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Likes Chocolate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Doesn’t like chocolate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00274"/>
                  </a:ext>
                </a:extLst>
              </a:tr>
            </a:tbl>
          </a:graphicData>
        </a:graphic>
      </p:graphicFrame>
      <p:sp>
        <p:nvSpPr>
          <p:cNvPr id="5" name="Callout: Line 4">
            <a:extLst>
              <a:ext uri="{FF2B5EF4-FFF2-40B4-BE49-F238E27FC236}">
                <a16:creationId xmlns:a16="http://schemas.microsoft.com/office/drawing/2014/main" id="{D841F58C-554C-4349-AE99-6455320BACC2}"/>
              </a:ext>
            </a:extLst>
          </p:cNvPr>
          <p:cNvSpPr/>
          <p:nvPr/>
        </p:nvSpPr>
        <p:spPr>
          <a:xfrm>
            <a:off x="189390" y="1940560"/>
            <a:ext cx="3285330" cy="1742396"/>
          </a:xfrm>
          <a:prstGeom prst="borderCallout1">
            <a:avLst>
              <a:gd name="adj1" fmla="val 100849"/>
              <a:gd name="adj2" fmla="val 31060"/>
              <a:gd name="adj3" fmla="val 160287"/>
              <a:gd name="adj4" fmla="val 6420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Complete this two-way table using the information from the table above.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5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462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Brush Script MT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Faresha Gray</dc:creator>
  <cp:lastModifiedBy>Campbell Wilson</cp:lastModifiedBy>
  <cp:revision>22</cp:revision>
  <dcterms:created xsi:type="dcterms:W3CDTF">2021-06-22T13:43:03Z</dcterms:created>
  <dcterms:modified xsi:type="dcterms:W3CDTF">2022-08-02T16:34:01Z</dcterms:modified>
</cp:coreProperties>
</file>