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9AB01-71DA-457B-9621-177ECB2A122F}" type="doc">
      <dgm:prSet loTypeId="urn:microsoft.com/office/officeart/2005/8/layout/cycle8" loCatId="cycle" qsTypeId="urn:microsoft.com/office/officeart/2005/8/quickstyle/simple1" qsCatId="simple" csTypeId="urn:microsoft.com/office/officeart/2005/8/colors/accent1_2" csCatId="accent1" phldr="1"/>
      <dgm:spPr/>
    </dgm:pt>
    <dgm:pt modelId="{B0BCC17F-CFD3-466E-BE65-9027368D4A4B}">
      <dgm:prSet phldrT="[Text]" custT="1"/>
      <dgm:spPr>
        <a:solidFill>
          <a:schemeClr val="accent4"/>
        </a:solidFill>
        <a:ln>
          <a:solidFill>
            <a:srgbClr val="002060"/>
          </a:solidFill>
        </a:ln>
      </dgm:spPr>
      <dgm:t>
        <a:bodyPr/>
        <a:lstStyle/>
        <a:p>
          <a:pPr algn="r"/>
          <a:r>
            <a:rPr lang="en-US" sz="1200" b="1" u="sng" dirty="0">
              <a:solidFill>
                <a:srgbClr val="002060"/>
              </a:solidFill>
            </a:rPr>
            <a:t>     </a:t>
          </a:r>
        </a:p>
        <a:p>
          <a:pPr algn="ctr"/>
          <a:r>
            <a:rPr lang="en-US" sz="1200" b="1" u="sng" dirty="0">
              <a:solidFill>
                <a:srgbClr val="002060"/>
              </a:solidFill>
            </a:rPr>
            <a:t>Fulfill</a:t>
          </a:r>
          <a:r>
            <a:rPr lang="en-US" sz="1200" b="0" u="none" dirty="0">
              <a:solidFill>
                <a:srgbClr val="002060"/>
              </a:solidFill>
            </a:rPr>
            <a:t> </a:t>
          </a:r>
        </a:p>
        <a:p>
          <a:pPr algn="ctr"/>
          <a:r>
            <a:rPr lang="en-US" sz="1200" b="0" u="none" dirty="0">
              <a:solidFill>
                <a:srgbClr val="002060"/>
              </a:solidFill>
            </a:rPr>
            <a:t>Students take responsibility for their learning journey, maintaining a booklet to document their progress over time </a:t>
          </a:r>
        </a:p>
        <a:p>
          <a:pPr algn="r"/>
          <a:endParaRPr lang="en-US" sz="1200" b="1" u="sng" dirty="0">
            <a:solidFill>
              <a:srgbClr val="002060"/>
            </a:solidFill>
          </a:endParaRPr>
        </a:p>
      </dgm:t>
    </dgm:pt>
    <dgm:pt modelId="{76E05D6E-D8D7-48FF-8ABF-84E525087FD4}" type="parTrans" cxnId="{CCAD5C29-E96A-418E-93A5-E805DE5C5FB1}">
      <dgm:prSet/>
      <dgm:spPr/>
      <dgm:t>
        <a:bodyPr/>
        <a:lstStyle/>
        <a:p>
          <a:endParaRPr lang="en-US"/>
        </a:p>
      </dgm:t>
    </dgm:pt>
    <dgm:pt modelId="{8522AE26-7F6B-4EF4-8C33-B553112FB09F}" type="sibTrans" cxnId="{CCAD5C29-E96A-418E-93A5-E805DE5C5FB1}">
      <dgm:prSet/>
      <dgm:spPr/>
      <dgm:t>
        <a:bodyPr/>
        <a:lstStyle/>
        <a:p>
          <a:endParaRPr lang="en-US"/>
        </a:p>
      </dgm:t>
    </dgm:pt>
    <dgm:pt modelId="{7FC3D737-D63F-4DE3-B26A-4D10EF218E9F}">
      <dgm:prSet phldrT="[Text]" custT="1"/>
      <dgm:spPr>
        <a:solidFill>
          <a:schemeClr val="accent4"/>
        </a:solidFill>
        <a:ln>
          <a:solidFill>
            <a:srgbClr val="002060"/>
          </a:solidFill>
        </a:ln>
      </dgm:spPr>
      <dgm:t>
        <a:bodyPr/>
        <a:lstStyle/>
        <a:p>
          <a:pPr algn="ctr"/>
          <a:endParaRPr lang="en-US" sz="1600" b="1" u="sng" dirty="0">
            <a:solidFill>
              <a:srgbClr val="002060"/>
            </a:solidFill>
          </a:endParaRPr>
        </a:p>
        <a:p>
          <a:pPr algn="ctr"/>
          <a:endParaRPr lang="en-US" sz="1600" b="1" u="sng" dirty="0">
            <a:solidFill>
              <a:srgbClr val="002060"/>
            </a:solidFill>
          </a:endParaRPr>
        </a:p>
        <a:p>
          <a:pPr algn="ctr"/>
          <a:endParaRPr lang="en-US" sz="1600" b="1" u="sng" dirty="0">
            <a:solidFill>
              <a:srgbClr val="002060"/>
            </a:solidFill>
          </a:endParaRPr>
        </a:p>
        <a:p>
          <a:pPr algn="ctr"/>
          <a:r>
            <a:rPr lang="en-US" sz="1400" b="1" u="sng" dirty="0">
              <a:solidFill>
                <a:srgbClr val="002060"/>
              </a:solidFill>
            </a:rPr>
            <a:t>Flourish</a:t>
          </a:r>
          <a:r>
            <a:rPr lang="en-US" sz="1600" b="1" u="sng" dirty="0">
              <a:solidFill>
                <a:srgbClr val="002060"/>
              </a:solidFill>
            </a:rPr>
            <a:t> </a:t>
          </a:r>
        </a:p>
        <a:p>
          <a:pPr algn="ctr"/>
          <a:r>
            <a:rPr lang="en-US" sz="1200" b="1" u="none" dirty="0">
              <a:solidFill>
                <a:srgbClr val="002060"/>
              </a:solidFill>
            </a:rPr>
            <a:t>A broad and balanced curriculum, which provides opportunities for students to foster a love of Textiles.</a:t>
          </a:r>
        </a:p>
        <a:p>
          <a:pPr algn="ctr"/>
          <a:endParaRPr lang="en-US" sz="1600" b="1" u="sng" dirty="0">
            <a:solidFill>
              <a:srgbClr val="002060"/>
            </a:solidFill>
          </a:endParaRPr>
        </a:p>
        <a:p>
          <a:pPr algn="ctr"/>
          <a:endParaRPr lang="en-US" sz="1600" b="1" u="sng" dirty="0">
            <a:solidFill>
              <a:srgbClr val="002060"/>
            </a:solidFill>
          </a:endParaRPr>
        </a:p>
        <a:p>
          <a:pPr algn="ctr"/>
          <a:endParaRPr lang="en-US" sz="3300" dirty="0"/>
        </a:p>
      </dgm:t>
    </dgm:pt>
    <dgm:pt modelId="{3FE81841-8E74-41AB-B78E-633FB404F9D6}" type="parTrans" cxnId="{F4227FF4-BD24-4E5F-BC05-CD53A1B6EDA7}">
      <dgm:prSet/>
      <dgm:spPr/>
      <dgm:t>
        <a:bodyPr/>
        <a:lstStyle/>
        <a:p>
          <a:endParaRPr lang="en-US"/>
        </a:p>
      </dgm:t>
    </dgm:pt>
    <dgm:pt modelId="{2D7D58A6-A5DE-42AF-9903-E05DEB7D9CCA}" type="sibTrans" cxnId="{F4227FF4-BD24-4E5F-BC05-CD53A1B6EDA7}">
      <dgm:prSet/>
      <dgm:spPr/>
      <dgm:t>
        <a:bodyPr/>
        <a:lstStyle/>
        <a:p>
          <a:endParaRPr lang="en-US"/>
        </a:p>
      </dgm:t>
    </dgm:pt>
    <dgm:pt modelId="{F864B2FF-2BA3-4C50-B4FD-558470AFA27E}">
      <dgm:prSet phldrT="[Text]" custT="1"/>
      <dgm:spPr>
        <a:solidFill>
          <a:schemeClr val="accent4"/>
        </a:solidFill>
        <a:ln>
          <a:solidFill>
            <a:srgbClr val="002060"/>
          </a:solidFill>
        </a:ln>
      </dgm:spPr>
      <dgm:t>
        <a:bodyPr/>
        <a:lstStyle/>
        <a:p>
          <a:pPr algn="ctr"/>
          <a:r>
            <a:rPr lang="en-US" sz="1200" b="1" u="sng" dirty="0">
              <a:solidFill>
                <a:srgbClr val="002060"/>
              </a:solidFill>
            </a:rPr>
            <a:t>Explore</a:t>
          </a:r>
        </a:p>
        <a:p>
          <a:pPr algn="ctr"/>
          <a:r>
            <a:rPr lang="en-US" sz="1200" b="0" u="none" dirty="0">
              <a:solidFill>
                <a:srgbClr val="002060"/>
              </a:solidFill>
            </a:rPr>
            <a:t>Develop skills &amp; experience demonstrating knowledge within a range of Textiles                             methods &amp; materials.</a:t>
          </a:r>
          <a:endParaRPr lang="en-US" sz="1200" b="1" u="sng" dirty="0">
            <a:solidFill>
              <a:srgbClr val="002060"/>
            </a:solidFill>
          </a:endParaRPr>
        </a:p>
      </dgm:t>
    </dgm:pt>
    <dgm:pt modelId="{B1D56C47-FD57-4E57-8F20-DFB2A56194C1}" type="parTrans" cxnId="{B420CC9E-E70C-41F6-A311-759ABE0B5E00}">
      <dgm:prSet/>
      <dgm:spPr/>
      <dgm:t>
        <a:bodyPr/>
        <a:lstStyle/>
        <a:p>
          <a:endParaRPr lang="en-US"/>
        </a:p>
      </dgm:t>
    </dgm:pt>
    <dgm:pt modelId="{49D7BD9E-A860-49B6-B265-1E316AA52E23}" type="sibTrans" cxnId="{B420CC9E-E70C-41F6-A311-759ABE0B5E00}">
      <dgm:prSet/>
      <dgm:spPr/>
      <dgm:t>
        <a:bodyPr/>
        <a:lstStyle/>
        <a:p>
          <a:endParaRPr lang="en-US"/>
        </a:p>
      </dgm:t>
    </dgm:pt>
    <dgm:pt modelId="{301F74DE-A2A8-48A5-A1B8-4302C44D01E8}" type="pres">
      <dgm:prSet presAssocID="{4BC9AB01-71DA-457B-9621-177ECB2A122F}" presName="compositeShape" presStyleCnt="0">
        <dgm:presLayoutVars>
          <dgm:chMax val="7"/>
          <dgm:dir/>
          <dgm:resizeHandles val="exact"/>
        </dgm:presLayoutVars>
      </dgm:prSet>
      <dgm:spPr/>
    </dgm:pt>
    <dgm:pt modelId="{F6627EC4-DD4B-43A3-8C79-8BAD38C2F710}" type="pres">
      <dgm:prSet presAssocID="{4BC9AB01-71DA-457B-9621-177ECB2A122F}" presName="wedge1" presStyleLbl="node1" presStyleIdx="0" presStyleCnt="3" custScaleX="94551" custScaleY="109933"/>
      <dgm:spPr/>
    </dgm:pt>
    <dgm:pt modelId="{2629A147-D68E-4CF6-9A7C-329C672F65C9}" type="pres">
      <dgm:prSet presAssocID="{4BC9AB01-71DA-457B-9621-177ECB2A122F}" presName="dummy1a" presStyleCnt="0"/>
      <dgm:spPr/>
    </dgm:pt>
    <dgm:pt modelId="{FAEF987B-1BF7-48E9-ADA6-6AE6BAA50EC2}" type="pres">
      <dgm:prSet presAssocID="{4BC9AB01-71DA-457B-9621-177ECB2A122F}" presName="dummy1b" presStyleCnt="0"/>
      <dgm:spPr/>
    </dgm:pt>
    <dgm:pt modelId="{62FD2D0E-EF0C-473E-8419-1BF65435384B}" type="pres">
      <dgm:prSet presAssocID="{4BC9AB01-71DA-457B-9621-177ECB2A122F}" presName="wedge1Tx" presStyleLbl="node1" presStyleIdx="0" presStyleCnt="3">
        <dgm:presLayoutVars>
          <dgm:chMax val="0"/>
          <dgm:chPref val="0"/>
          <dgm:bulletEnabled val="1"/>
        </dgm:presLayoutVars>
      </dgm:prSet>
      <dgm:spPr/>
    </dgm:pt>
    <dgm:pt modelId="{E6BD7815-B0D2-439B-AFB6-3545382B9E19}" type="pres">
      <dgm:prSet presAssocID="{4BC9AB01-71DA-457B-9621-177ECB2A122F}" presName="wedge2" presStyleLbl="node1" presStyleIdx="1" presStyleCnt="3"/>
      <dgm:spPr/>
    </dgm:pt>
    <dgm:pt modelId="{1EEA9285-6C84-4F64-9C57-946DC34E7F68}" type="pres">
      <dgm:prSet presAssocID="{4BC9AB01-71DA-457B-9621-177ECB2A122F}" presName="dummy2a" presStyleCnt="0"/>
      <dgm:spPr/>
    </dgm:pt>
    <dgm:pt modelId="{915D738E-6088-45B5-895E-2A5F89D48F99}" type="pres">
      <dgm:prSet presAssocID="{4BC9AB01-71DA-457B-9621-177ECB2A122F}" presName="dummy2b" presStyleCnt="0"/>
      <dgm:spPr/>
    </dgm:pt>
    <dgm:pt modelId="{75417754-0252-40D1-9C4F-EFF9DDF9F358}" type="pres">
      <dgm:prSet presAssocID="{4BC9AB01-71DA-457B-9621-177ECB2A122F}" presName="wedge2Tx" presStyleLbl="node1" presStyleIdx="1" presStyleCnt="3">
        <dgm:presLayoutVars>
          <dgm:chMax val="0"/>
          <dgm:chPref val="0"/>
          <dgm:bulletEnabled val="1"/>
        </dgm:presLayoutVars>
      </dgm:prSet>
      <dgm:spPr/>
    </dgm:pt>
    <dgm:pt modelId="{95D3D7A7-BE49-4C3E-A551-BB9E535F651F}" type="pres">
      <dgm:prSet presAssocID="{4BC9AB01-71DA-457B-9621-177ECB2A122F}" presName="wedge3" presStyleLbl="node1" presStyleIdx="2" presStyleCnt="3"/>
      <dgm:spPr/>
    </dgm:pt>
    <dgm:pt modelId="{2E54FABF-FE0D-403D-8A9C-E5B9DA44E2E0}" type="pres">
      <dgm:prSet presAssocID="{4BC9AB01-71DA-457B-9621-177ECB2A122F}" presName="dummy3a" presStyleCnt="0"/>
      <dgm:spPr/>
    </dgm:pt>
    <dgm:pt modelId="{E35CE7EC-6F85-4D1C-AE82-4D5AAA9A46D2}" type="pres">
      <dgm:prSet presAssocID="{4BC9AB01-71DA-457B-9621-177ECB2A122F}" presName="dummy3b" presStyleCnt="0"/>
      <dgm:spPr/>
    </dgm:pt>
    <dgm:pt modelId="{0530B643-A585-4E73-BFE6-E2C92F1DC235}" type="pres">
      <dgm:prSet presAssocID="{4BC9AB01-71DA-457B-9621-177ECB2A122F}" presName="wedge3Tx" presStyleLbl="node1" presStyleIdx="2" presStyleCnt="3">
        <dgm:presLayoutVars>
          <dgm:chMax val="0"/>
          <dgm:chPref val="0"/>
          <dgm:bulletEnabled val="1"/>
        </dgm:presLayoutVars>
      </dgm:prSet>
      <dgm:spPr/>
    </dgm:pt>
    <dgm:pt modelId="{CB24A9AB-3251-4296-A7C1-5AF9242F45AF}" type="pres">
      <dgm:prSet presAssocID="{8522AE26-7F6B-4EF4-8C33-B553112FB09F}" presName="arrowWedge1" presStyleLbl="fgSibTrans2D1" presStyleIdx="0" presStyleCnt="3" custLinFactNeighborX="844" custLinFactNeighborY="-2051"/>
      <dgm:spPr>
        <a:solidFill>
          <a:srgbClr val="002060"/>
        </a:solidFill>
      </dgm:spPr>
    </dgm:pt>
    <dgm:pt modelId="{51D5BF3C-2199-40DB-A277-DDF4D0A158A5}" type="pres">
      <dgm:prSet presAssocID="{2D7D58A6-A5DE-42AF-9903-E05DEB7D9CCA}" presName="arrowWedge2" presStyleLbl="fgSibTrans2D1" presStyleIdx="1" presStyleCnt="3"/>
      <dgm:spPr>
        <a:solidFill>
          <a:srgbClr val="002060"/>
        </a:solidFill>
      </dgm:spPr>
    </dgm:pt>
    <dgm:pt modelId="{FADBCEED-9238-4393-A39B-2EF02C1E45F0}" type="pres">
      <dgm:prSet presAssocID="{49D7BD9E-A860-49B6-B265-1E316AA52E23}" presName="arrowWedge3" presStyleLbl="fgSibTrans2D1" presStyleIdx="2" presStyleCnt="3"/>
      <dgm:spPr>
        <a:solidFill>
          <a:srgbClr val="002060"/>
        </a:solidFill>
      </dgm:spPr>
    </dgm:pt>
  </dgm:ptLst>
  <dgm:cxnLst>
    <dgm:cxn modelId="{CCAD5C29-E96A-418E-93A5-E805DE5C5FB1}" srcId="{4BC9AB01-71DA-457B-9621-177ECB2A122F}" destId="{B0BCC17F-CFD3-466E-BE65-9027368D4A4B}" srcOrd="0" destOrd="0" parTransId="{76E05D6E-D8D7-48FF-8ABF-84E525087FD4}" sibTransId="{8522AE26-7F6B-4EF4-8C33-B553112FB09F}"/>
    <dgm:cxn modelId="{0D5A1470-AB72-4845-B321-C78500D42906}" type="presOf" srcId="{B0BCC17F-CFD3-466E-BE65-9027368D4A4B}" destId="{F6627EC4-DD4B-43A3-8C79-8BAD38C2F710}" srcOrd="0" destOrd="0" presId="urn:microsoft.com/office/officeart/2005/8/layout/cycle8"/>
    <dgm:cxn modelId="{FFDEFF52-9931-4B2A-BB12-312B4C8025FB}" type="presOf" srcId="{7FC3D737-D63F-4DE3-B26A-4D10EF218E9F}" destId="{E6BD7815-B0D2-439B-AFB6-3545382B9E19}" srcOrd="0" destOrd="0" presId="urn:microsoft.com/office/officeart/2005/8/layout/cycle8"/>
    <dgm:cxn modelId="{F6B72978-80B5-4C75-A9CB-A0E71EACFDDD}" type="presOf" srcId="{F864B2FF-2BA3-4C50-B4FD-558470AFA27E}" destId="{0530B643-A585-4E73-BFE6-E2C92F1DC235}" srcOrd="1" destOrd="0" presId="urn:microsoft.com/office/officeart/2005/8/layout/cycle8"/>
    <dgm:cxn modelId="{C01F917C-FAA2-4388-8F67-CA6783D8F7B4}" type="presOf" srcId="{7FC3D737-D63F-4DE3-B26A-4D10EF218E9F}" destId="{75417754-0252-40D1-9C4F-EFF9DDF9F358}" srcOrd="1" destOrd="0" presId="urn:microsoft.com/office/officeart/2005/8/layout/cycle8"/>
    <dgm:cxn modelId="{11B40386-E8EC-4FBE-95A1-44C0ACCB0DDD}" type="presOf" srcId="{B0BCC17F-CFD3-466E-BE65-9027368D4A4B}" destId="{62FD2D0E-EF0C-473E-8419-1BF65435384B}" srcOrd="1" destOrd="0" presId="urn:microsoft.com/office/officeart/2005/8/layout/cycle8"/>
    <dgm:cxn modelId="{B420CC9E-E70C-41F6-A311-759ABE0B5E00}" srcId="{4BC9AB01-71DA-457B-9621-177ECB2A122F}" destId="{F864B2FF-2BA3-4C50-B4FD-558470AFA27E}" srcOrd="2" destOrd="0" parTransId="{B1D56C47-FD57-4E57-8F20-DFB2A56194C1}" sibTransId="{49D7BD9E-A860-49B6-B265-1E316AA52E23}"/>
    <dgm:cxn modelId="{3B27B1E3-36AE-4E73-8FCD-D1B8F3FC2BE9}" type="presOf" srcId="{F864B2FF-2BA3-4C50-B4FD-558470AFA27E}" destId="{95D3D7A7-BE49-4C3E-A551-BB9E535F651F}" srcOrd="0" destOrd="0" presId="urn:microsoft.com/office/officeart/2005/8/layout/cycle8"/>
    <dgm:cxn modelId="{F4227FF4-BD24-4E5F-BC05-CD53A1B6EDA7}" srcId="{4BC9AB01-71DA-457B-9621-177ECB2A122F}" destId="{7FC3D737-D63F-4DE3-B26A-4D10EF218E9F}" srcOrd="1" destOrd="0" parTransId="{3FE81841-8E74-41AB-B78E-633FB404F9D6}" sibTransId="{2D7D58A6-A5DE-42AF-9903-E05DEB7D9CCA}"/>
    <dgm:cxn modelId="{9882BFFF-F720-42E5-8441-959DA1283259}" type="presOf" srcId="{4BC9AB01-71DA-457B-9621-177ECB2A122F}" destId="{301F74DE-A2A8-48A5-A1B8-4302C44D01E8}" srcOrd="0" destOrd="0" presId="urn:microsoft.com/office/officeart/2005/8/layout/cycle8"/>
    <dgm:cxn modelId="{977AB9CE-AB45-4693-9F8C-00DCACFA6317}" type="presParOf" srcId="{301F74DE-A2A8-48A5-A1B8-4302C44D01E8}" destId="{F6627EC4-DD4B-43A3-8C79-8BAD38C2F710}" srcOrd="0" destOrd="0" presId="urn:microsoft.com/office/officeart/2005/8/layout/cycle8"/>
    <dgm:cxn modelId="{5238CB8B-71E0-4C85-B9ED-4DD1C651AF35}" type="presParOf" srcId="{301F74DE-A2A8-48A5-A1B8-4302C44D01E8}" destId="{2629A147-D68E-4CF6-9A7C-329C672F65C9}" srcOrd="1" destOrd="0" presId="urn:microsoft.com/office/officeart/2005/8/layout/cycle8"/>
    <dgm:cxn modelId="{2BD0531B-3C7C-4D11-9E48-C4379F345A80}" type="presParOf" srcId="{301F74DE-A2A8-48A5-A1B8-4302C44D01E8}" destId="{FAEF987B-1BF7-48E9-ADA6-6AE6BAA50EC2}" srcOrd="2" destOrd="0" presId="urn:microsoft.com/office/officeart/2005/8/layout/cycle8"/>
    <dgm:cxn modelId="{491DF472-7572-4D77-ADDE-E87FC8C3CFB6}" type="presParOf" srcId="{301F74DE-A2A8-48A5-A1B8-4302C44D01E8}" destId="{62FD2D0E-EF0C-473E-8419-1BF65435384B}" srcOrd="3" destOrd="0" presId="urn:microsoft.com/office/officeart/2005/8/layout/cycle8"/>
    <dgm:cxn modelId="{7AA7B9A8-9360-4EA2-A502-33C08ABE3C79}" type="presParOf" srcId="{301F74DE-A2A8-48A5-A1B8-4302C44D01E8}" destId="{E6BD7815-B0D2-439B-AFB6-3545382B9E19}" srcOrd="4" destOrd="0" presId="urn:microsoft.com/office/officeart/2005/8/layout/cycle8"/>
    <dgm:cxn modelId="{9AD8C4AD-73A1-4C0F-89CE-76FF575685A1}" type="presParOf" srcId="{301F74DE-A2A8-48A5-A1B8-4302C44D01E8}" destId="{1EEA9285-6C84-4F64-9C57-946DC34E7F68}" srcOrd="5" destOrd="0" presId="urn:microsoft.com/office/officeart/2005/8/layout/cycle8"/>
    <dgm:cxn modelId="{BCC3113C-AA7B-4BF5-9696-17DA28C1D71B}" type="presParOf" srcId="{301F74DE-A2A8-48A5-A1B8-4302C44D01E8}" destId="{915D738E-6088-45B5-895E-2A5F89D48F99}" srcOrd="6" destOrd="0" presId="urn:microsoft.com/office/officeart/2005/8/layout/cycle8"/>
    <dgm:cxn modelId="{40AAB0E5-1C3A-4130-B01F-3DF52FC51668}" type="presParOf" srcId="{301F74DE-A2A8-48A5-A1B8-4302C44D01E8}" destId="{75417754-0252-40D1-9C4F-EFF9DDF9F358}" srcOrd="7" destOrd="0" presId="urn:microsoft.com/office/officeart/2005/8/layout/cycle8"/>
    <dgm:cxn modelId="{6118A265-F7EE-4CCE-9867-AE1FB68D4554}" type="presParOf" srcId="{301F74DE-A2A8-48A5-A1B8-4302C44D01E8}" destId="{95D3D7A7-BE49-4C3E-A551-BB9E535F651F}" srcOrd="8" destOrd="0" presId="urn:microsoft.com/office/officeart/2005/8/layout/cycle8"/>
    <dgm:cxn modelId="{3251D6F3-BFC8-4C5D-B782-026BA22A52F9}" type="presParOf" srcId="{301F74DE-A2A8-48A5-A1B8-4302C44D01E8}" destId="{2E54FABF-FE0D-403D-8A9C-E5B9DA44E2E0}" srcOrd="9" destOrd="0" presId="urn:microsoft.com/office/officeart/2005/8/layout/cycle8"/>
    <dgm:cxn modelId="{232F7814-EC63-4294-A1D3-1C2F8688FE28}" type="presParOf" srcId="{301F74DE-A2A8-48A5-A1B8-4302C44D01E8}" destId="{E35CE7EC-6F85-4D1C-AE82-4D5AAA9A46D2}" srcOrd="10" destOrd="0" presId="urn:microsoft.com/office/officeart/2005/8/layout/cycle8"/>
    <dgm:cxn modelId="{CBDEF26D-77C2-4369-9346-717A8515F180}" type="presParOf" srcId="{301F74DE-A2A8-48A5-A1B8-4302C44D01E8}" destId="{0530B643-A585-4E73-BFE6-E2C92F1DC235}" srcOrd="11" destOrd="0" presId="urn:microsoft.com/office/officeart/2005/8/layout/cycle8"/>
    <dgm:cxn modelId="{027196F4-586F-4117-BB3F-CE2CF4D1F034}" type="presParOf" srcId="{301F74DE-A2A8-48A5-A1B8-4302C44D01E8}" destId="{CB24A9AB-3251-4296-A7C1-5AF9242F45AF}" srcOrd="12" destOrd="0" presId="urn:microsoft.com/office/officeart/2005/8/layout/cycle8"/>
    <dgm:cxn modelId="{E75E363C-9058-438A-A72A-858C731D6407}" type="presParOf" srcId="{301F74DE-A2A8-48A5-A1B8-4302C44D01E8}" destId="{51D5BF3C-2199-40DB-A277-DDF4D0A158A5}" srcOrd="13" destOrd="0" presId="urn:microsoft.com/office/officeart/2005/8/layout/cycle8"/>
    <dgm:cxn modelId="{80C13986-A732-4469-BFCE-B1FA9B1C985D}" type="presParOf" srcId="{301F74DE-A2A8-48A5-A1B8-4302C44D01E8}" destId="{FADBCEED-9238-4393-A39B-2EF02C1E45F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9AB01-71DA-457B-9621-177ECB2A122F}" type="doc">
      <dgm:prSet loTypeId="urn:microsoft.com/office/officeart/2005/8/layout/cycle8" loCatId="cycle" qsTypeId="urn:microsoft.com/office/officeart/2005/8/quickstyle/simple1" qsCatId="simple" csTypeId="urn:microsoft.com/office/officeart/2005/8/colors/accent1_2" csCatId="accent1" phldr="1"/>
      <dgm:spPr/>
    </dgm:pt>
    <dgm:pt modelId="{B0BCC17F-CFD3-466E-BE65-9027368D4A4B}">
      <dgm:prSet phldrT="[Text]" custT="1"/>
      <dgm:spPr>
        <a:solidFill>
          <a:schemeClr val="accent4"/>
        </a:solidFill>
        <a:ln>
          <a:solidFill>
            <a:srgbClr val="002060"/>
          </a:solidFill>
        </a:ln>
      </dgm:spPr>
      <dgm:t>
        <a:bodyPr/>
        <a:lstStyle/>
        <a:p>
          <a:pPr algn="ctr"/>
          <a:r>
            <a:rPr lang="en-US" sz="1200" b="1" u="none" dirty="0">
              <a:solidFill>
                <a:srgbClr val="002060"/>
              </a:solidFill>
            </a:rPr>
            <a:t>.</a:t>
          </a:r>
          <a:endParaRPr lang="en-US" sz="1200" b="1" u="sng" dirty="0">
            <a:solidFill>
              <a:srgbClr val="002060"/>
            </a:solidFill>
          </a:endParaRPr>
        </a:p>
      </dgm:t>
    </dgm:pt>
    <dgm:pt modelId="{76E05D6E-D8D7-48FF-8ABF-84E525087FD4}" type="parTrans" cxnId="{CCAD5C29-E96A-418E-93A5-E805DE5C5FB1}">
      <dgm:prSet/>
      <dgm:spPr/>
      <dgm:t>
        <a:bodyPr/>
        <a:lstStyle/>
        <a:p>
          <a:endParaRPr lang="en-US"/>
        </a:p>
      </dgm:t>
    </dgm:pt>
    <dgm:pt modelId="{8522AE26-7F6B-4EF4-8C33-B553112FB09F}" type="sibTrans" cxnId="{CCAD5C29-E96A-418E-93A5-E805DE5C5FB1}">
      <dgm:prSet/>
      <dgm:spPr/>
      <dgm:t>
        <a:bodyPr/>
        <a:lstStyle/>
        <a:p>
          <a:endParaRPr lang="en-US"/>
        </a:p>
      </dgm:t>
    </dgm:pt>
    <dgm:pt modelId="{7FC3D737-D63F-4DE3-B26A-4D10EF218E9F}">
      <dgm:prSet phldrT="[Text]" custT="1"/>
      <dgm:spPr>
        <a:solidFill>
          <a:schemeClr val="accent4"/>
        </a:solidFill>
        <a:ln>
          <a:solidFill>
            <a:srgbClr val="002060"/>
          </a:solidFill>
        </a:ln>
      </dgm:spPr>
      <dgm:t>
        <a:bodyPr/>
        <a:lstStyle/>
        <a:p>
          <a:pPr algn="ctr" defTabSz="711200">
            <a:lnSpc>
              <a:spcPct val="90000"/>
            </a:lnSpc>
            <a:spcBef>
              <a:spcPct val="0"/>
            </a:spcBef>
            <a:spcAft>
              <a:spcPct val="35000"/>
            </a:spcAft>
          </a:pPr>
          <a:endParaRPr lang="en-US" sz="1600" b="1" u="sng" dirty="0">
            <a:solidFill>
              <a:srgbClr val="002060"/>
            </a:solidFill>
          </a:endParaRPr>
        </a:p>
        <a:p>
          <a:pPr algn="ctr" defTabSz="711200">
            <a:lnSpc>
              <a:spcPct val="90000"/>
            </a:lnSpc>
            <a:spcBef>
              <a:spcPct val="0"/>
            </a:spcBef>
            <a:spcAft>
              <a:spcPct val="35000"/>
            </a:spcAft>
          </a:pPr>
          <a:endParaRPr lang="en-US" sz="1600" b="1" u="sng" dirty="0">
            <a:solidFill>
              <a:srgbClr val="002060"/>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1600" b="1" u="sng" dirty="0">
              <a:solidFill>
                <a:srgbClr val="002060"/>
              </a:solidFill>
            </a:rPr>
            <a:t>Flourish</a:t>
          </a:r>
        </a:p>
        <a:p>
          <a:pPr marL="0" marR="0" indent="0" algn="ctr" defTabSz="914400" eaLnBrk="1" fontAlgn="auto" latinLnBrk="0" hangingPunct="1">
            <a:lnSpc>
              <a:spcPct val="100000"/>
            </a:lnSpc>
            <a:spcBef>
              <a:spcPts val="0"/>
            </a:spcBef>
            <a:spcAft>
              <a:spcPts val="0"/>
            </a:spcAft>
            <a:buClrTx/>
            <a:buSzTx/>
            <a:buFontTx/>
            <a:buNone/>
            <a:tabLst/>
            <a:defRPr/>
          </a:pPr>
          <a:r>
            <a:rPr lang="en-US" sz="1600" b="1" u="none" dirty="0">
              <a:solidFill>
                <a:srgbClr val="002060"/>
              </a:solidFill>
            </a:rPr>
            <a:t>Our young designers are passionate about their work, taking pride in the quality of their outcomes.</a:t>
          </a:r>
          <a:endParaRPr lang="en-US" sz="1600" b="1" u="sng" dirty="0">
            <a:solidFill>
              <a:srgbClr val="002060"/>
            </a:solidFill>
          </a:endParaRPr>
        </a:p>
        <a:p>
          <a:pPr algn="ctr" defTabSz="711200">
            <a:lnSpc>
              <a:spcPct val="90000"/>
            </a:lnSpc>
            <a:spcBef>
              <a:spcPct val="0"/>
            </a:spcBef>
            <a:spcAft>
              <a:spcPct val="35000"/>
            </a:spcAft>
          </a:pPr>
          <a:endParaRPr lang="en-US" sz="1600" b="1" u="sng" dirty="0">
            <a:solidFill>
              <a:srgbClr val="002060"/>
            </a:solidFill>
          </a:endParaRPr>
        </a:p>
        <a:p>
          <a:pPr algn="ctr" defTabSz="711200">
            <a:lnSpc>
              <a:spcPct val="90000"/>
            </a:lnSpc>
            <a:spcBef>
              <a:spcPct val="0"/>
            </a:spcBef>
            <a:spcAft>
              <a:spcPct val="35000"/>
            </a:spcAft>
          </a:pPr>
          <a:endParaRPr lang="en-US" sz="1600" b="1" u="sng" dirty="0">
            <a:solidFill>
              <a:srgbClr val="002060"/>
            </a:solidFill>
          </a:endParaRPr>
        </a:p>
        <a:p>
          <a:pPr algn="ctr" defTabSz="711200">
            <a:lnSpc>
              <a:spcPct val="90000"/>
            </a:lnSpc>
            <a:spcBef>
              <a:spcPct val="0"/>
            </a:spcBef>
            <a:spcAft>
              <a:spcPct val="35000"/>
            </a:spcAft>
          </a:pPr>
          <a:endParaRPr lang="en-US" sz="3300" dirty="0"/>
        </a:p>
      </dgm:t>
    </dgm:pt>
    <dgm:pt modelId="{3FE81841-8E74-41AB-B78E-633FB404F9D6}" type="parTrans" cxnId="{F4227FF4-BD24-4E5F-BC05-CD53A1B6EDA7}">
      <dgm:prSet/>
      <dgm:spPr/>
      <dgm:t>
        <a:bodyPr/>
        <a:lstStyle/>
        <a:p>
          <a:endParaRPr lang="en-US"/>
        </a:p>
      </dgm:t>
    </dgm:pt>
    <dgm:pt modelId="{2D7D58A6-A5DE-42AF-9903-E05DEB7D9CCA}" type="sibTrans" cxnId="{F4227FF4-BD24-4E5F-BC05-CD53A1B6EDA7}">
      <dgm:prSet/>
      <dgm:spPr/>
      <dgm:t>
        <a:bodyPr/>
        <a:lstStyle/>
        <a:p>
          <a:endParaRPr lang="en-US"/>
        </a:p>
      </dgm:t>
    </dgm:pt>
    <dgm:pt modelId="{F864B2FF-2BA3-4C50-B4FD-558470AFA27E}">
      <dgm:prSet phldrT="[Text]" custT="1"/>
      <dgm:spPr>
        <a:solidFill>
          <a:schemeClr val="accent4"/>
        </a:solidFill>
        <a:ln>
          <a:solidFill>
            <a:srgbClr val="002060"/>
          </a:solidFill>
        </a:ln>
      </dgm:spPr>
      <dgm:t>
        <a:bodyPr/>
        <a:lstStyle/>
        <a:p>
          <a:pPr algn="ctr"/>
          <a:r>
            <a:rPr lang="en-US" sz="1600" b="1" u="sng" dirty="0">
              <a:solidFill>
                <a:srgbClr val="002060"/>
              </a:solidFill>
            </a:rPr>
            <a:t>Explore </a:t>
          </a:r>
        </a:p>
        <a:p>
          <a:pPr algn="ctr"/>
          <a:r>
            <a:rPr lang="en-US" sz="1400" b="1" u="none" dirty="0">
              <a:solidFill>
                <a:srgbClr val="002060"/>
              </a:solidFill>
            </a:rPr>
            <a:t> </a:t>
          </a:r>
          <a:r>
            <a:rPr lang="en-US" sz="1200" b="1" u="none" dirty="0">
              <a:solidFill>
                <a:srgbClr val="002060"/>
              </a:solidFill>
            </a:rPr>
            <a:t>From variety of starting points students explore their strengths and exploit these regularly.</a:t>
          </a:r>
          <a:endParaRPr lang="en-US" sz="1200" b="1" u="sng" dirty="0">
            <a:solidFill>
              <a:srgbClr val="002060"/>
            </a:solidFill>
          </a:endParaRPr>
        </a:p>
      </dgm:t>
    </dgm:pt>
    <dgm:pt modelId="{B1D56C47-FD57-4E57-8F20-DFB2A56194C1}" type="parTrans" cxnId="{B420CC9E-E70C-41F6-A311-759ABE0B5E00}">
      <dgm:prSet/>
      <dgm:spPr/>
      <dgm:t>
        <a:bodyPr/>
        <a:lstStyle/>
        <a:p>
          <a:endParaRPr lang="en-US"/>
        </a:p>
      </dgm:t>
    </dgm:pt>
    <dgm:pt modelId="{49D7BD9E-A860-49B6-B265-1E316AA52E23}" type="sibTrans" cxnId="{B420CC9E-E70C-41F6-A311-759ABE0B5E00}">
      <dgm:prSet/>
      <dgm:spPr/>
      <dgm:t>
        <a:bodyPr/>
        <a:lstStyle/>
        <a:p>
          <a:endParaRPr lang="en-US"/>
        </a:p>
      </dgm:t>
    </dgm:pt>
    <dgm:pt modelId="{301F74DE-A2A8-48A5-A1B8-4302C44D01E8}" type="pres">
      <dgm:prSet presAssocID="{4BC9AB01-71DA-457B-9621-177ECB2A122F}" presName="compositeShape" presStyleCnt="0">
        <dgm:presLayoutVars>
          <dgm:chMax val="7"/>
          <dgm:dir/>
          <dgm:resizeHandles val="exact"/>
        </dgm:presLayoutVars>
      </dgm:prSet>
      <dgm:spPr/>
    </dgm:pt>
    <dgm:pt modelId="{F6627EC4-DD4B-43A3-8C79-8BAD38C2F710}" type="pres">
      <dgm:prSet presAssocID="{4BC9AB01-71DA-457B-9621-177ECB2A122F}" presName="wedge1" presStyleLbl="node1" presStyleIdx="0" presStyleCnt="3" custScaleX="100610" custScaleY="101030" custLinFactNeighborX="-2618" custLinFactNeighborY="3227"/>
      <dgm:spPr/>
    </dgm:pt>
    <dgm:pt modelId="{2629A147-D68E-4CF6-9A7C-329C672F65C9}" type="pres">
      <dgm:prSet presAssocID="{4BC9AB01-71DA-457B-9621-177ECB2A122F}" presName="dummy1a" presStyleCnt="0"/>
      <dgm:spPr/>
    </dgm:pt>
    <dgm:pt modelId="{FAEF987B-1BF7-48E9-ADA6-6AE6BAA50EC2}" type="pres">
      <dgm:prSet presAssocID="{4BC9AB01-71DA-457B-9621-177ECB2A122F}" presName="dummy1b" presStyleCnt="0"/>
      <dgm:spPr/>
    </dgm:pt>
    <dgm:pt modelId="{62FD2D0E-EF0C-473E-8419-1BF65435384B}" type="pres">
      <dgm:prSet presAssocID="{4BC9AB01-71DA-457B-9621-177ECB2A122F}" presName="wedge1Tx" presStyleLbl="node1" presStyleIdx="0" presStyleCnt="3">
        <dgm:presLayoutVars>
          <dgm:chMax val="0"/>
          <dgm:chPref val="0"/>
          <dgm:bulletEnabled val="1"/>
        </dgm:presLayoutVars>
      </dgm:prSet>
      <dgm:spPr/>
    </dgm:pt>
    <dgm:pt modelId="{E6BD7815-B0D2-439B-AFB6-3545382B9E19}" type="pres">
      <dgm:prSet presAssocID="{4BC9AB01-71DA-457B-9621-177ECB2A122F}" presName="wedge2" presStyleLbl="node1" presStyleIdx="1" presStyleCnt="3" custScaleY="108522" custLinFactNeighborX="-711" custLinFactNeighborY="-1185"/>
      <dgm:spPr/>
    </dgm:pt>
    <dgm:pt modelId="{1EEA9285-6C84-4F64-9C57-946DC34E7F68}" type="pres">
      <dgm:prSet presAssocID="{4BC9AB01-71DA-457B-9621-177ECB2A122F}" presName="dummy2a" presStyleCnt="0"/>
      <dgm:spPr/>
    </dgm:pt>
    <dgm:pt modelId="{915D738E-6088-45B5-895E-2A5F89D48F99}" type="pres">
      <dgm:prSet presAssocID="{4BC9AB01-71DA-457B-9621-177ECB2A122F}" presName="dummy2b" presStyleCnt="0"/>
      <dgm:spPr/>
    </dgm:pt>
    <dgm:pt modelId="{75417754-0252-40D1-9C4F-EFF9DDF9F358}" type="pres">
      <dgm:prSet presAssocID="{4BC9AB01-71DA-457B-9621-177ECB2A122F}" presName="wedge2Tx" presStyleLbl="node1" presStyleIdx="1" presStyleCnt="3">
        <dgm:presLayoutVars>
          <dgm:chMax val="0"/>
          <dgm:chPref val="0"/>
          <dgm:bulletEnabled val="1"/>
        </dgm:presLayoutVars>
      </dgm:prSet>
      <dgm:spPr/>
    </dgm:pt>
    <dgm:pt modelId="{95D3D7A7-BE49-4C3E-A551-BB9E535F651F}" type="pres">
      <dgm:prSet presAssocID="{4BC9AB01-71DA-457B-9621-177ECB2A122F}" presName="wedge3" presStyleLbl="node1" presStyleIdx="2" presStyleCnt="3" custLinFactNeighborX="1383" custLinFactNeighborY="2115"/>
      <dgm:spPr/>
    </dgm:pt>
    <dgm:pt modelId="{2E54FABF-FE0D-403D-8A9C-E5B9DA44E2E0}" type="pres">
      <dgm:prSet presAssocID="{4BC9AB01-71DA-457B-9621-177ECB2A122F}" presName="dummy3a" presStyleCnt="0"/>
      <dgm:spPr/>
    </dgm:pt>
    <dgm:pt modelId="{E35CE7EC-6F85-4D1C-AE82-4D5AAA9A46D2}" type="pres">
      <dgm:prSet presAssocID="{4BC9AB01-71DA-457B-9621-177ECB2A122F}" presName="dummy3b" presStyleCnt="0"/>
      <dgm:spPr/>
    </dgm:pt>
    <dgm:pt modelId="{0530B643-A585-4E73-BFE6-E2C92F1DC235}" type="pres">
      <dgm:prSet presAssocID="{4BC9AB01-71DA-457B-9621-177ECB2A122F}" presName="wedge3Tx" presStyleLbl="node1" presStyleIdx="2" presStyleCnt="3">
        <dgm:presLayoutVars>
          <dgm:chMax val="0"/>
          <dgm:chPref val="0"/>
          <dgm:bulletEnabled val="1"/>
        </dgm:presLayoutVars>
      </dgm:prSet>
      <dgm:spPr/>
    </dgm:pt>
    <dgm:pt modelId="{CB24A9AB-3251-4296-A7C1-5AF9242F45AF}" type="pres">
      <dgm:prSet presAssocID="{8522AE26-7F6B-4EF4-8C33-B553112FB09F}" presName="arrowWedge1" presStyleLbl="fgSibTrans2D1" presStyleIdx="0" presStyleCnt="3" custLinFactNeighborX="-5" custLinFactNeighborY="-310"/>
      <dgm:spPr>
        <a:solidFill>
          <a:srgbClr val="002060"/>
        </a:solidFill>
      </dgm:spPr>
    </dgm:pt>
    <dgm:pt modelId="{51D5BF3C-2199-40DB-A277-DDF4D0A158A5}" type="pres">
      <dgm:prSet presAssocID="{2D7D58A6-A5DE-42AF-9903-E05DEB7D9CCA}" presName="arrowWedge2" presStyleLbl="fgSibTrans2D1" presStyleIdx="1" presStyleCnt="3" custLinFactNeighborY="1899"/>
      <dgm:spPr>
        <a:solidFill>
          <a:srgbClr val="002060"/>
        </a:solidFill>
      </dgm:spPr>
    </dgm:pt>
    <dgm:pt modelId="{FADBCEED-9238-4393-A39B-2EF02C1E45F0}" type="pres">
      <dgm:prSet presAssocID="{49D7BD9E-A860-49B6-B265-1E316AA52E23}" presName="arrowWedge3" presStyleLbl="fgSibTrans2D1" presStyleIdx="2" presStyleCnt="3" custLinFactNeighborX="1063" custLinFactNeighborY="1101"/>
      <dgm:spPr>
        <a:solidFill>
          <a:srgbClr val="002060"/>
        </a:solidFill>
      </dgm:spPr>
    </dgm:pt>
  </dgm:ptLst>
  <dgm:cxnLst>
    <dgm:cxn modelId="{CCAD5C29-E96A-418E-93A5-E805DE5C5FB1}" srcId="{4BC9AB01-71DA-457B-9621-177ECB2A122F}" destId="{B0BCC17F-CFD3-466E-BE65-9027368D4A4B}" srcOrd="0" destOrd="0" parTransId="{76E05D6E-D8D7-48FF-8ABF-84E525087FD4}" sibTransId="{8522AE26-7F6B-4EF4-8C33-B553112FB09F}"/>
    <dgm:cxn modelId="{C4F3F04E-C829-42CF-BDF3-954DA68004DA}" type="presOf" srcId="{F864B2FF-2BA3-4C50-B4FD-558470AFA27E}" destId="{95D3D7A7-BE49-4C3E-A551-BB9E535F651F}" srcOrd="0" destOrd="0" presId="urn:microsoft.com/office/officeart/2005/8/layout/cycle8"/>
    <dgm:cxn modelId="{0D5A1470-AB72-4845-B321-C78500D42906}" type="presOf" srcId="{B0BCC17F-CFD3-466E-BE65-9027368D4A4B}" destId="{F6627EC4-DD4B-43A3-8C79-8BAD38C2F710}" srcOrd="0" destOrd="0" presId="urn:microsoft.com/office/officeart/2005/8/layout/cycle8"/>
    <dgm:cxn modelId="{F48B0159-04FF-457F-9579-F86B1229E282}" type="presOf" srcId="{7FC3D737-D63F-4DE3-B26A-4D10EF218E9F}" destId="{75417754-0252-40D1-9C4F-EFF9DDF9F358}" srcOrd="1" destOrd="0" presId="urn:microsoft.com/office/officeart/2005/8/layout/cycle8"/>
    <dgm:cxn modelId="{11B40386-E8EC-4FBE-95A1-44C0ACCB0DDD}" type="presOf" srcId="{B0BCC17F-CFD3-466E-BE65-9027368D4A4B}" destId="{62FD2D0E-EF0C-473E-8419-1BF65435384B}" srcOrd="1" destOrd="0" presId="urn:microsoft.com/office/officeart/2005/8/layout/cycle8"/>
    <dgm:cxn modelId="{B420CC9E-E70C-41F6-A311-759ABE0B5E00}" srcId="{4BC9AB01-71DA-457B-9621-177ECB2A122F}" destId="{F864B2FF-2BA3-4C50-B4FD-558470AFA27E}" srcOrd="2" destOrd="0" parTransId="{B1D56C47-FD57-4E57-8F20-DFB2A56194C1}" sibTransId="{49D7BD9E-A860-49B6-B265-1E316AA52E23}"/>
    <dgm:cxn modelId="{C684AAA5-A881-4DA0-95E4-605D3F871C05}" type="presOf" srcId="{7FC3D737-D63F-4DE3-B26A-4D10EF218E9F}" destId="{E6BD7815-B0D2-439B-AFB6-3545382B9E19}" srcOrd="0" destOrd="0" presId="urn:microsoft.com/office/officeart/2005/8/layout/cycle8"/>
    <dgm:cxn modelId="{916669BF-64E5-44D3-BDE5-61E39AE43A2D}" type="presOf" srcId="{F864B2FF-2BA3-4C50-B4FD-558470AFA27E}" destId="{0530B643-A585-4E73-BFE6-E2C92F1DC235}" srcOrd="1" destOrd="0" presId="urn:microsoft.com/office/officeart/2005/8/layout/cycle8"/>
    <dgm:cxn modelId="{F4227FF4-BD24-4E5F-BC05-CD53A1B6EDA7}" srcId="{4BC9AB01-71DA-457B-9621-177ECB2A122F}" destId="{7FC3D737-D63F-4DE3-B26A-4D10EF218E9F}" srcOrd="1" destOrd="0" parTransId="{3FE81841-8E74-41AB-B78E-633FB404F9D6}" sibTransId="{2D7D58A6-A5DE-42AF-9903-E05DEB7D9CCA}"/>
    <dgm:cxn modelId="{9882BFFF-F720-42E5-8441-959DA1283259}" type="presOf" srcId="{4BC9AB01-71DA-457B-9621-177ECB2A122F}" destId="{301F74DE-A2A8-48A5-A1B8-4302C44D01E8}" srcOrd="0" destOrd="0" presId="urn:microsoft.com/office/officeart/2005/8/layout/cycle8"/>
    <dgm:cxn modelId="{977AB9CE-AB45-4693-9F8C-00DCACFA6317}" type="presParOf" srcId="{301F74DE-A2A8-48A5-A1B8-4302C44D01E8}" destId="{F6627EC4-DD4B-43A3-8C79-8BAD38C2F710}" srcOrd="0" destOrd="0" presId="urn:microsoft.com/office/officeart/2005/8/layout/cycle8"/>
    <dgm:cxn modelId="{5238CB8B-71E0-4C85-B9ED-4DD1C651AF35}" type="presParOf" srcId="{301F74DE-A2A8-48A5-A1B8-4302C44D01E8}" destId="{2629A147-D68E-4CF6-9A7C-329C672F65C9}" srcOrd="1" destOrd="0" presId="urn:microsoft.com/office/officeart/2005/8/layout/cycle8"/>
    <dgm:cxn modelId="{2BD0531B-3C7C-4D11-9E48-C4379F345A80}" type="presParOf" srcId="{301F74DE-A2A8-48A5-A1B8-4302C44D01E8}" destId="{FAEF987B-1BF7-48E9-ADA6-6AE6BAA50EC2}" srcOrd="2" destOrd="0" presId="urn:microsoft.com/office/officeart/2005/8/layout/cycle8"/>
    <dgm:cxn modelId="{491DF472-7572-4D77-ADDE-E87FC8C3CFB6}" type="presParOf" srcId="{301F74DE-A2A8-48A5-A1B8-4302C44D01E8}" destId="{62FD2D0E-EF0C-473E-8419-1BF65435384B}" srcOrd="3" destOrd="0" presId="urn:microsoft.com/office/officeart/2005/8/layout/cycle8"/>
    <dgm:cxn modelId="{7AA7B9A8-9360-4EA2-A502-33C08ABE3C79}" type="presParOf" srcId="{301F74DE-A2A8-48A5-A1B8-4302C44D01E8}" destId="{E6BD7815-B0D2-439B-AFB6-3545382B9E19}" srcOrd="4" destOrd="0" presId="urn:microsoft.com/office/officeart/2005/8/layout/cycle8"/>
    <dgm:cxn modelId="{9AD8C4AD-73A1-4C0F-89CE-76FF575685A1}" type="presParOf" srcId="{301F74DE-A2A8-48A5-A1B8-4302C44D01E8}" destId="{1EEA9285-6C84-4F64-9C57-946DC34E7F68}" srcOrd="5" destOrd="0" presId="urn:microsoft.com/office/officeart/2005/8/layout/cycle8"/>
    <dgm:cxn modelId="{BCC3113C-AA7B-4BF5-9696-17DA28C1D71B}" type="presParOf" srcId="{301F74DE-A2A8-48A5-A1B8-4302C44D01E8}" destId="{915D738E-6088-45B5-895E-2A5F89D48F99}" srcOrd="6" destOrd="0" presId="urn:microsoft.com/office/officeart/2005/8/layout/cycle8"/>
    <dgm:cxn modelId="{40AAB0E5-1C3A-4130-B01F-3DF52FC51668}" type="presParOf" srcId="{301F74DE-A2A8-48A5-A1B8-4302C44D01E8}" destId="{75417754-0252-40D1-9C4F-EFF9DDF9F358}" srcOrd="7" destOrd="0" presId="urn:microsoft.com/office/officeart/2005/8/layout/cycle8"/>
    <dgm:cxn modelId="{6118A265-F7EE-4CCE-9867-AE1FB68D4554}" type="presParOf" srcId="{301F74DE-A2A8-48A5-A1B8-4302C44D01E8}" destId="{95D3D7A7-BE49-4C3E-A551-BB9E535F651F}" srcOrd="8" destOrd="0" presId="urn:microsoft.com/office/officeart/2005/8/layout/cycle8"/>
    <dgm:cxn modelId="{3251D6F3-BFC8-4C5D-B782-026BA22A52F9}" type="presParOf" srcId="{301F74DE-A2A8-48A5-A1B8-4302C44D01E8}" destId="{2E54FABF-FE0D-403D-8A9C-E5B9DA44E2E0}" srcOrd="9" destOrd="0" presId="urn:microsoft.com/office/officeart/2005/8/layout/cycle8"/>
    <dgm:cxn modelId="{232F7814-EC63-4294-A1D3-1C2F8688FE28}" type="presParOf" srcId="{301F74DE-A2A8-48A5-A1B8-4302C44D01E8}" destId="{E35CE7EC-6F85-4D1C-AE82-4D5AAA9A46D2}" srcOrd="10" destOrd="0" presId="urn:microsoft.com/office/officeart/2005/8/layout/cycle8"/>
    <dgm:cxn modelId="{CBDEF26D-77C2-4369-9346-717A8515F180}" type="presParOf" srcId="{301F74DE-A2A8-48A5-A1B8-4302C44D01E8}" destId="{0530B643-A585-4E73-BFE6-E2C92F1DC235}" srcOrd="11" destOrd="0" presId="urn:microsoft.com/office/officeart/2005/8/layout/cycle8"/>
    <dgm:cxn modelId="{027196F4-586F-4117-BB3F-CE2CF4D1F034}" type="presParOf" srcId="{301F74DE-A2A8-48A5-A1B8-4302C44D01E8}" destId="{CB24A9AB-3251-4296-A7C1-5AF9242F45AF}" srcOrd="12" destOrd="0" presId="urn:microsoft.com/office/officeart/2005/8/layout/cycle8"/>
    <dgm:cxn modelId="{41733CDE-8BAC-4965-9C9F-694B79F98526}" type="presParOf" srcId="{301F74DE-A2A8-48A5-A1B8-4302C44D01E8}" destId="{51D5BF3C-2199-40DB-A277-DDF4D0A158A5}" srcOrd="13" destOrd="0" presId="urn:microsoft.com/office/officeart/2005/8/layout/cycle8"/>
    <dgm:cxn modelId="{91237F24-F2BC-47F1-922A-BB763A9AA805}" type="presParOf" srcId="{301F74DE-A2A8-48A5-A1B8-4302C44D01E8}" destId="{FADBCEED-9238-4393-A39B-2EF02C1E45F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27EC4-DD4B-43A3-8C79-8BAD38C2F710}">
      <dsp:nvSpPr>
        <dsp:cNvPr id="0" name=""/>
        <dsp:cNvSpPr/>
      </dsp:nvSpPr>
      <dsp:spPr>
        <a:xfrm>
          <a:off x="1566970" y="156757"/>
          <a:ext cx="3252269" cy="3781364"/>
        </a:xfrm>
        <a:prstGeom prst="pie">
          <a:avLst>
            <a:gd name="adj1" fmla="val 16200000"/>
            <a:gd name="adj2" fmla="val 18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r" defTabSz="533400">
            <a:lnSpc>
              <a:spcPct val="90000"/>
            </a:lnSpc>
            <a:spcBef>
              <a:spcPct val="0"/>
            </a:spcBef>
            <a:spcAft>
              <a:spcPct val="35000"/>
            </a:spcAft>
            <a:buNone/>
          </a:pPr>
          <a:r>
            <a:rPr lang="en-US" sz="1200" b="1" u="sng" kern="1200" dirty="0">
              <a:solidFill>
                <a:srgbClr val="002060"/>
              </a:solidFill>
            </a:rPr>
            <a:t>     </a:t>
          </a:r>
        </a:p>
        <a:p>
          <a:pPr marL="0" lvl="0" indent="0" algn="ctr" defTabSz="533400">
            <a:lnSpc>
              <a:spcPct val="90000"/>
            </a:lnSpc>
            <a:spcBef>
              <a:spcPct val="0"/>
            </a:spcBef>
            <a:spcAft>
              <a:spcPct val="35000"/>
            </a:spcAft>
            <a:buNone/>
          </a:pPr>
          <a:r>
            <a:rPr lang="en-US" sz="1200" b="1" u="sng" kern="1200" dirty="0">
              <a:solidFill>
                <a:srgbClr val="002060"/>
              </a:solidFill>
            </a:rPr>
            <a:t>Fulfill</a:t>
          </a:r>
          <a:r>
            <a:rPr lang="en-US" sz="1200" b="0" u="none" kern="1200" dirty="0">
              <a:solidFill>
                <a:srgbClr val="002060"/>
              </a:solidFill>
            </a:rPr>
            <a:t> </a:t>
          </a:r>
        </a:p>
        <a:p>
          <a:pPr marL="0" lvl="0" indent="0" algn="ctr" defTabSz="533400">
            <a:lnSpc>
              <a:spcPct val="90000"/>
            </a:lnSpc>
            <a:spcBef>
              <a:spcPct val="0"/>
            </a:spcBef>
            <a:spcAft>
              <a:spcPct val="35000"/>
            </a:spcAft>
            <a:buNone/>
          </a:pPr>
          <a:r>
            <a:rPr lang="en-US" sz="1200" b="0" u="none" kern="1200" dirty="0">
              <a:solidFill>
                <a:srgbClr val="002060"/>
              </a:solidFill>
            </a:rPr>
            <a:t>Students take responsibility for their learning journey, maintaining a booklet to document their progress over time </a:t>
          </a:r>
        </a:p>
        <a:p>
          <a:pPr marL="0" lvl="0" indent="0" algn="r" defTabSz="533400">
            <a:lnSpc>
              <a:spcPct val="90000"/>
            </a:lnSpc>
            <a:spcBef>
              <a:spcPct val="0"/>
            </a:spcBef>
            <a:spcAft>
              <a:spcPct val="35000"/>
            </a:spcAft>
            <a:buNone/>
          </a:pPr>
          <a:endParaRPr lang="en-US" sz="1200" b="1" u="sng" kern="1200" dirty="0">
            <a:solidFill>
              <a:srgbClr val="002060"/>
            </a:solidFill>
          </a:endParaRPr>
        </a:p>
      </dsp:txBody>
      <dsp:txXfrm>
        <a:off x="3280993" y="958046"/>
        <a:ext cx="1161524" cy="1125406"/>
      </dsp:txXfrm>
    </dsp:sp>
    <dsp:sp modelId="{E6BD7815-B0D2-439B-AFB6-3545382B9E19}">
      <dsp:nvSpPr>
        <dsp:cNvPr id="0" name=""/>
        <dsp:cNvSpPr/>
      </dsp:nvSpPr>
      <dsp:spPr>
        <a:xfrm>
          <a:off x="1402414" y="450436"/>
          <a:ext cx="3439699" cy="3439699"/>
        </a:xfrm>
        <a:prstGeom prst="pie">
          <a:avLst>
            <a:gd name="adj1" fmla="val 1800000"/>
            <a:gd name="adj2" fmla="val 90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b="1" u="sng" kern="1200" dirty="0">
            <a:solidFill>
              <a:srgbClr val="002060"/>
            </a:solidFill>
          </a:endParaRPr>
        </a:p>
        <a:p>
          <a:pPr marL="0" lvl="0" indent="0" algn="ctr" defTabSz="711200">
            <a:lnSpc>
              <a:spcPct val="90000"/>
            </a:lnSpc>
            <a:spcBef>
              <a:spcPct val="0"/>
            </a:spcBef>
            <a:spcAft>
              <a:spcPct val="35000"/>
            </a:spcAft>
            <a:buNone/>
          </a:pPr>
          <a:endParaRPr lang="en-US" sz="1600" b="1" u="sng" kern="1200" dirty="0">
            <a:solidFill>
              <a:srgbClr val="002060"/>
            </a:solidFill>
          </a:endParaRPr>
        </a:p>
        <a:p>
          <a:pPr marL="0" lvl="0" indent="0" algn="ctr" defTabSz="711200">
            <a:lnSpc>
              <a:spcPct val="90000"/>
            </a:lnSpc>
            <a:spcBef>
              <a:spcPct val="0"/>
            </a:spcBef>
            <a:spcAft>
              <a:spcPct val="35000"/>
            </a:spcAft>
            <a:buNone/>
          </a:pPr>
          <a:endParaRPr lang="en-US" sz="1600" b="1" u="sng" kern="1200" dirty="0">
            <a:solidFill>
              <a:srgbClr val="002060"/>
            </a:solidFill>
          </a:endParaRPr>
        </a:p>
        <a:p>
          <a:pPr marL="0" lvl="0" indent="0" algn="ctr" defTabSz="711200">
            <a:lnSpc>
              <a:spcPct val="90000"/>
            </a:lnSpc>
            <a:spcBef>
              <a:spcPct val="0"/>
            </a:spcBef>
            <a:spcAft>
              <a:spcPct val="35000"/>
            </a:spcAft>
            <a:buNone/>
          </a:pPr>
          <a:r>
            <a:rPr lang="en-US" sz="1400" b="1" u="sng" kern="1200" dirty="0">
              <a:solidFill>
                <a:srgbClr val="002060"/>
              </a:solidFill>
            </a:rPr>
            <a:t>Flourish</a:t>
          </a:r>
          <a:r>
            <a:rPr lang="en-US" sz="1600" b="1" u="sng" kern="1200" dirty="0">
              <a:solidFill>
                <a:srgbClr val="002060"/>
              </a:solidFill>
            </a:rPr>
            <a:t> </a:t>
          </a:r>
        </a:p>
        <a:p>
          <a:pPr marL="0" lvl="0" indent="0" algn="ctr" defTabSz="711200">
            <a:lnSpc>
              <a:spcPct val="90000"/>
            </a:lnSpc>
            <a:spcBef>
              <a:spcPct val="0"/>
            </a:spcBef>
            <a:spcAft>
              <a:spcPct val="35000"/>
            </a:spcAft>
            <a:buNone/>
          </a:pPr>
          <a:r>
            <a:rPr lang="en-US" sz="1200" b="1" u="none" kern="1200" dirty="0">
              <a:solidFill>
                <a:srgbClr val="002060"/>
              </a:solidFill>
            </a:rPr>
            <a:t>A broad and balanced curriculum, which provides opportunities for students to foster a love of Textiles.</a:t>
          </a:r>
        </a:p>
        <a:p>
          <a:pPr marL="0" lvl="0" indent="0" algn="ctr" defTabSz="711200">
            <a:lnSpc>
              <a:spcPct val="90000"/>
            </a:lnSpc>
            <a:spcBef>
              <a:spcPct val="0"/>
            </a:spcBef>
            <a:spcAft>
              <a:spcPct val="35000"/>
            </a:spcAft>
            <a:buNone/>
          </a:pPr>
          <a:endParaRPr lang="en-US" sz="1600" b="1" u="sng" kern="1200" dirty="0">
            <a:solidFill>
              <a:srgbClr val="002060"/>
            </a:solidFill>
          </a:endParaRPr>
        </a:p>
        <a:p>
          <a:pPr marL="0" lvl="0" indent="0" algn="ctr" defTabSz="711200">
            <a:lnSpc>
              <a:spcPct val="90000"/>
            </a:lnSpc>
            <a:spcBef>
              <a:spcPct val="0"/>
            </a:spcBef>
            <a:spcAft>
              <a:spcPct val="35000"/>
            </a:spcAft>
            <a:buNone/>
          </a:pPr>
          <a:endParaRPr lang="en-US" sz="1600" b="1" u="sng" kern="1200" dirty="0">
            <a:solidFill>
              <a:srgbClr val="002060"/>
            </a:solidFill>
          </a:endParaRPr>
        </a:p>
        <a:p>
          <a:pPr marL="0" lvl="0" indent="0" algn="ctr" defTabSz="711200">
            <a:lnSpc>
              <a:spcPct val="90000"/>
            </a:lnSpc>
            <a:spcBef>
              <a:spcPct val="0"/>
            </a:spcBef>
            <a:spcAft>
              <a:spcPct val="35000"/>
            </a:spcAft>
            <a:buNone/>
          </a:pPr>
          <a:endParaRPr lang="en-US" sz="3300" kern="1200" dirty="0"/>
        </a:p>
      </dsp:txBody>
      <dsp:txXfrm>
        <a:off x="2221390" y="2682146"/>
        <a:ext cx="1842696" cy="900873"/>
      </dsp:txXfrm>
    </dsp:sp>
    <dsp:sp modelId="{95D3D7A7-BE49-4C3E-A551-BB9E535F651F}">
      <dsp:nvSpPr>
        <dsp:cNvPr id="0" name=""/>
        <dsp:cNvSpPr/>
      </dsp:nvSpPr>
      <dsp:spPr>
        <a:xfrm>
          <a:off x="1331572" y="327590"/>
          <a:ext cx="3439699" cy="3439699"/>
        </a:xfrm>
        <a:prstGeom prst="pie">
          <a:avLst>
            <a:gd name="adj1" fmla="val 9000000"/>
            <a:gd name="adj2" fmla="val 162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u="sng" kern="1200" dirty="0">
              <a:solidFill>
                <a:srgbClr val="002060"/>
              </a:solidFill>
            </a:rPr>
            <a:t>Explore</a:t>
          </a:r>
        </a:p>
        <a:p>
          <a:pPr marL="0" lvl="0" indent="0" algn="ctr" defTabSz="533400">
            <a:lnSpc>
              <a:spcPct val="90000"/>
            </a:lnSpc>
            <a:spcBef>
              <a:spcPct val="0"/>
            </a:spcBef>
            <a:spcAft>
              <a:spcPct val="35000"/>
            </a:spcAft>
            <a:buNone/>
          </a:pPr>
          <a:r>
            <a:rPr lang="en-US" sz="1200" b="0" u="none" kern="1200" dirty="0">
              <a:solidFill>
                <a:srgbClr val="002060"/>
              </a:solidFill>
            </a:rPr>
            <a:t>Develop skills &amp; experience demonstrating knowledge within a range of Textiles                             methods &amp; materials.</a:t>
          </a:r>
          <a:endParaRPr lang="en-US" sz="1200" b="1" u="sng" kern="1200" dirty="0">
            <a:solidFill>
              <a:srgbClr val="002060"/>
            </a:solidFill>
          </a:endParaRPr>
        </a:p>
      </dsp:txBody>
      <dsp:txXfrm>
        <a:off x="1730004" y="1056479"/>
        <a:ext cx="1228464" cy="1023720"/>
      </dsp:txXfrm>
    </dsp:sp>
    <dsp:sp modelId="{CB24A9AB-3251-4296-A7C1-5AF9242F45AF}">
      <dsp:nvSpPr>
        <dsp:cNvPr id="0" name=""/>
        <dsp:cNvSpPr/>
      </dsp:nvSpPr>
      <dsp:spPr>
        <a:xfrm>
          <a:off x="1294158" y="33408"/>
          <a:ext cx="3865566" cy="3865566"/>
        </a:xfrm>
        <a:prstGeom prst="circularArrow">
          <a:avLst>
            <a:gd name="adj1" fmla="val 5085"/>
            <a:gd name="adj2" fmla="val 327528"/>
            <a:gd name="adj3" fmla="val 1472472"/>
            <a:gd name="adj4" fmla="val 16199432"/>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 modelId="{51D5BF3C-2199-40DB-A277-DDF4D0A158A5}">
      <dsp:nvSpPr>
        <dsp:cNvPr id="0" name=""/>
        <dsp:cNvSpPr/>
      </dsp:nvSpPr>
      <dsp:spPr>
        <a:xfrm>
          <a:off x="1189480" y="237285"/>
          <a:ext cx="3865566" cy="3865566"/>
        </a:xfrm>
        <a:prstGeom prst="circularArrow">
          <a:avLst>
            <a:gd name="adj1" fmla="val 5085"/>
            <a:gd name="adj2" fmla="val 327528"/>
            <a:gd name="adj3" fmla="val 8671970"/>
            <a:gd name="adj4" fmla="val 1800502"/>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 modelId="{FADBCEED-9238-4393-A39B-2EF02C1E45F0}">
      <dsp:nvSpPr>
        <dsp:cNvPr id="0" name=""/>
        <dsp:cNvSpPr/>
      </dsp:nvSpPr>
      <dsp:spPr>
        <a:xfrm>
          <a:off x="1118355" y="114656"/>
          <a:ext cx="3865566" cy="3865566"/>
        </a:xfrm>
        <a:prstGeom prst="circularArrow">
          <a:avLst>
            <a:gd name="adj1" fmla="val 5085"/>
            <a:gd name="adj2" fmla="val 327528"/>
            <a:gd name="adj3" fmla="val 15873039"/>
            <a:gd name="adj4" fmla="val 9000000"/>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27EC4-DD4B-43A3-8C79-8BAD38C2F710}">
      <dsp:nvSpPr>
        <dsp:cNvPr id="0" name=""/>
        <dsp:cNvSpPr/>
      </dsp:nvSpPr>
      <dsp:spPr>
        <a:xfrm>
          <a:off x="1320197" y="345116"/>
          <a:ext cx="4007460" cy="4024189"/>
        </a:xfrm>
        <a:prstGeom prst="pie">
          <a:avLst>
            <a:gd name="adj1" fmla="val 16200000"/>
            <a:gd name="adj2" fmla="val 18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u="none" kern="1200" dirty="0">
              <a:solidFill>
                <a:srgbClr val="002060"/>
              </a:solidFill>
            </a:rPr>
            <a:t>.</a:t>
          </a:r>
          <a:endParaRPr lang="en-US" sz="1200" b="1" u="sng" kern="1200" dirty="0">
            <a:solidFill>
              <a:srgbClr val="002060"/>
            </a:solidFill>
          </a:endParaRPr>
        </a:p>
      </dsp:txBody>
      <dsp:txXfrm>
        <a:off x="3432225" y="1197861"/>
        <a:ext cx="1431235" cy="1197675"/>
      </dsp:txXfrm>
    </dsp:sp>
    <dsp:sp modelId="{E6BD7815-B0D2-439B-AFB6-3545382B9E19}">
      <dsp:nvSpPr>
        <dsp:cNvPr id="0" name=""/>
        <dsp:cNvSpPr/>
      </dsp:nvSpPr>
      <dsp:spPr>
        <a:xfrm>
          <a:off x="1326271" y="162425"/>
          <a:ext cx="3983163" cy="4322608"/>
        </a:xfrm>
        <a:prstGeom prst="pie">
          <a:avLst>
            <a:gd name="adj1" fmla="val 1800000"/>
            <a:gd name="adj2" fmla="val 90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endParaRPr lang="en-US" sz="1600" b="1" u="sng" kern="1200" dirty="0">
            <a:solidFill>
              <a:srgbClr val="002060"/>
            </a:solidFill>
          </a:endParaRPr>
        </a:p>
        <a:p>
          <a:pPr lvl="0" algn="ctr" defTabSz="711200">
            <a:lnSpc>
              <a:spcPct val="90000"/>
            </a:lnSpc>
            <a:spcBef>
              <a:spcPct val="0"/>
            </a:spcBef>
            <a:spcAft>
              <a:spcPct val="35000"/>
            </a:spcAft>
            <a:buNone/>
          </a:pPr>
          <a:endParaRPr lang="en-US" sz="1600" b="1" u="sng" kern="1200" dirty="0">
            <a:solidFill>
              <a:srgbClr val="002060"/>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a:solidFill>
                <a:srgbClr val="002060"/>
              </a:solidFill>
            </a:rPr>
            <a:t>Flourish</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b="1" u="none" kern="1200" dirty="0">
              <a:solidFill>
                <a:srgbClr val="002060"/>
              </a:solidFill>
            </a:rPr>
            <a:t>Our young designers are passionate about their work, taking pride in the quality of their outcomes.</a:t>
          </a:r>
          <a:endParaRPr lang="en-US" sz="1600" b="1" u="sng" kern="1200" dirty="0">
            <a:solidFill>
              <a:srgbClr val="002060"/>
            </a:solidFill>
          </a:endParaRPr>
        </a:p>
        <a:p>
          <a:pPr lvl="0" algn="ctr" defTabSz="711200">
            <a:lnSpc>
              <a:spcPct val="90000"/>
            </a:lnSpc>
            <a:spcBef>
              <a:spcPct val="0"/>
            </a:spcBef>
            <a:spcAft>
              <a:spcPct val="35000"/>
            </a:spcAft>
            <a:buNone/>
          </a:pPr>
          <a:endParaRPr lang="en-US" sz="1600" b="1" u="sng" kern="1200" dirty="0">
            <a:solidFill>
              <a:srgbClr val="002060"/>
            </a:solidFill>
          </a:endParaRPr>
        </a:p>
        <a:p>
          <a:pPr lvl="0" algn="ctr" defTabSz="711200">
            <a:lnSpc>
              <a:spcPct val="90000"/>
            </a:lnSpc>
            <a:spcBef>
              <a:spcPct val="0"/>
            </a:spcBef>
            <a:spcAft>
              <a:spcPct val="35000"/>
            </a:spcAft>
            <a:buNone/>
          </a:pPr>
          <a:endParaRPr lang="en-US" sz="1600" b="1" u="sng" kern="1200" dirty="0">
            <a:solidFill>
              <a:srgbClr val="002060"/>
            </a:solidFill>
          </a:endParaRPr>
        </a:p>
        <a:p>
          <a:pPr lvl="0" algn="ctr" defTabSz="711200">
            <a:lnSpc>
              <a:spcPct val="90000"/>
            </a:lnSpc>
            <a:spcBef>
              <a:spcPct val="0"/>
            </a:spcBef>
            <a:spcAft>
              <a:spcPct val="35000"/>
            </a:spcAft>
            <a:buNone/>
          </a:pPr>
          <a:endParaRPr lang="en-US" sz="3300" kern="1200" dirty="0"/>
        </a:p>
      </dsp:txBody>
      <dsp:txXfrm>
        <a:off x="2274643" y="2966975"/>
        <a:ext cx="2133837" cy="1132111"/>
      </dsp:txXfrm>
    </dsp:sp>
    <dsp:sp modelId="{95D3D7A7-BE49-4C3E-A551-BB9E535F651F}">
      <dsp:nvSpPr>
        <dsp:cNvPr id="0" name=""/>
        <dsp:cNvSpPr/>
      </dsp:nvSpPr>
      <dsp:spPr>
        <a:xfrm>
          <a:off x="1327644" y="321336"/>
          <a:ext cx="3983163" cy="3983163"/>
        </a:xfrm>
        <a:prstGeom prst="pie">
          <a:avLst>
            <a:gd name="adj1" fmla="val 9000000"/>
            <a:gd name="adj2" fmla="val 16200000"/>
          </a:avLst>
        </a:prstGeom>
        <a:solidFill>
          <a:schemeClr val="accent4"/>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rgbClr val="002060"/>
              </a:solidFill>
            </a:rPr>
            <a:t>Explore </a:t>
          </a:r>
        </a:p>
        <a:p>
          <a:pPr marL="0" lvl="0" indent="0" algn="ctr" defTabSz="711200">
            <a:lnSpc>
              <a:spcPct val="90000"/>
            </a:lnSpc>
            <a:spcBef>
              <a:spcPct val="0"/>
            </a:spcBef>
            <a:spcAft>
              <a:spcPct val="35000"/>
            </a:spcAft>
            <a:buNone/>
          </a:pPr>
          <a:r>
            <a:rPr lang="en-US" sz="1400" b="1" u="none" kern="1200" dirty="0">
              <a:solidFill>
                <a:srgbClr val="002060"/>
              </a:solidFill>
            </a:rPr>
            <a:t> </a:t>
          </a:r>
          <a:r>
            <a:rPr lang="en-US" sz="1200" b="1" u="none" kern="1200" dirty="0">
              <a:solidFill>
                <a:srgbClr val="002060"/>
              </a:solidFill>
            </a:rPr>
            <a:t>From variety of starting points students explore their strengths and exploit these regularly.</a:t>
          </a:r>
          <a:endParaRPr lang="en-US" sz="1200" b="1" u="sng" kern="1200" dirty="0">
            <a:solidFill>
              <a:srgbClr val="002060"/>
            </a:solidFill>
          </a:endParaRPr>
        </a:p>
      </dsp:txBody>
      <dsp:txXfrm>
        <a:off x="1789027" y="1165388"/>
        <a:ext cx="1422558" cy="1185465"/>
      </dsp:txXfrm>
    </dsp:sp>
    <dsp:sp modelId="{CB24A9AB-3251-4296-A7C1-5AF9242F45AF}">
      <dsp:nvSpPr>
        <dsp:cNvPr id="0" name=""/>
        <dsp:cNvSpPr/>
      </dsp:nvSpPr>
      <dsp:spPr>
        <a:xfrm>
          <a:off x="1085764" y="104989"/>
          <a:ext cx="4476316" cy="4476316"/>
        </a:xfrm>
        <a:prstGeom prst="circularArrow">
          <a:avLst>
            <a:gd name="adj1" fmla="val 5085"/>
            <a:gd name="adj2" fmla="val 327528"/>
            <a:gd name="adj3" fmla="val 1472472"/>
            <a:gd name="adj4" fmla="val 16199432"/>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 modelId="{51D5BF3C-2199-40DB-A277-DDF4D0A158A5}">
      <dsp:nvSpPr>
        <dsp:cNvPr id="0" name=""/>
        <dsp:cNvSpPr/>
      </dsp:nvSpPr>
      <dsp:spPr>
        <a:xfrm>
          <a:off x="1079694" y="168660"/>
          <a:ext cx="4476316" cy="4476316"/>
        </a:xfrm>
        <a:prstGeom prst="circularArrow">
          <a:avLst>
            <a:gd name="adj1" fmla="val 5085"/>
            <a:gd name="adj2" fmla="val 327528"/>
            <a:gd name="adj3" fmla="val 8671970"/>
            <a:gd name="adj4" fmla="val 1800502"/>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 modelId="{FADBCEED-9238-4393-A39B-2EF02C1E45F0}">
      <dsp:nvSpPr>
        <dsp:cNvPr id="0" name=""/>
        <dsp:cNvSpPr/>
      </dsp:nvSpPr>
      <dsp:spPr>
        <a:xfrm>
          <a:off x="1128322" y="124044"/>
          <a:ext cx="4476316" cy="4476316"/>
        </a:xfrm>
        <a:prstGeom prst="circularArrow">
          <a:avLst>
            <a:gd name="adj1" fmla="val 5085"/>
            <a:gd name="adj2" fmla="val 327528"/>
            <a:gd name="adj3" fmla="val 15873039"/>
            <a:gd name="adj4" fmla="val 9000000"/>
            <a:gd name="adj5" fmla="val 5932"/>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44262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20611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286020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35571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62002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2935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26469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12178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337969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261485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25FA0E-D8CC-4F91-9EC3-C33C5BE8E7D9}" type="datetimeFigureOut">
              <a:rPr lang="en-GB" smtClean="0"/>
              <a:t>05/07/2023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E03494-8E03-4CD1-B73A-38DE88885FFD}" type="slidenum">
              <a:rPr lang="en-GB" smtClean="0"/>
              <a:t>‹#›</a:t>
            </a:fld>
            <a:endParaRPr lang="en-GB" dirty="0"/>
          </a:p>
        </p:txBody>
      </p:sp>
    </p:spTree>
    <p:extLst>
      <p:ext uri="{BB962C8B-B14F-4D97-AF65-F5344CB8AC3E}">
        <p14:creationId xmlns:p14="http://schemas.microsoft.com/office/powerpoint/2010/main" val="192506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5FA0E-D8CC-4F91-9EC3-C33C5BE8E7D9}" type="datetimeFigureOut">
              <a:rPr lang="en-GB" smtClean="0"/>
              <a:t>05/07/2023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03494-8E03-4CD1-B73A-38DE88885FFD}" type="slidenum">
              <a:rPr lang="en-GB" smtClean="0"/>
              <a:t>‹#›</a:t>
            </a:fld>
            <a:endParaRPr lang="en-GB" dirty="0"/>
          </a:p>
        </p:txBody>
      </p:sp>
    </p:spTree>
    <p:extLst>
      <p:ext uri="{BB962C8B-B14F-4D97-AF65-F5344CB8AC3E}">
        <p14:creationId xmlns:p14="http://schemas.microsoft.com/office/powerpoint/2010/main" val="194131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71" y="679329"/>
            <a:ext cx="5893509" cy="14943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400" b="1" u="sng" dirty="0"/>
              <a:t>Intent: </a:t>
            </a:r>
            <a:r>
              <a:rPr lang="en-GB" sz="1400" b="1" dirty="0"/>
              <a:t>Students develop the skills, knowledge and understanding necessary for a solid foundation in Textiles &amp; Design. They are provided opportunities to reflect on their own work and the work of others, &amp;  experience a plethora of design and make opportunities ranging from surface textiles and embellishment through to designing and the construction of textile products. We strive to equip all our young designers with the tools to access the next level of education in Textiles, regardless of ability, by tailoring the curriculum to ensure Textiles is an inclusive subject.</a:t>
            </a:r>
          </a:p>
          <a:p>
            <a:endParaRPr lang="en-GB" sz="1400" b="1" i="1" u="sng" dirty="0"/>
          </a:p>
          <a:p>
            <a:r>
              <a:rPr lang="en-GB" sz="1400" b="1" i="1" u="sng" dirty="0"/>
              <a:t>REFERENCE to the 4Is and EXPLORE, FULFIL, FLOURISH to be included here.</a:t>
            </a:r>
            <a:endParaRPr lang="en-GB" dirty="0"/>
          </a:p>
        </p:txBody>
      </p:sp>
      <p:sp>
        <p:nvSpPr>
          <p:cNvPr id="3" name="Rectangle 2"/>
          <p:cNvSpPr/>
          <p:nvPr/>
        </p:nvSpPr>
        <p:spPr>
          <a:xfrm>
            <a:off x="9267798" y="3959258"/>
            <a:ext cx="2795729" cy="270284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The two year curriculum allows students to be expressive, promoting healthy minds by working with traditional and new media, developing confidence, competence, imagination and creativity.</a:t>
            </a:r>
          </a:p>
          <a:p>
            <a:endParaRPr lang="en-GB" sz="1200" b="1" dirty="0"/>
          </a:p>
          <a:p>
            <a:r>
              <a:rPr lang="en-GB" sz="1200" b="1" dirty="0"/>
              <a:t>Each year group explores cultural based project with links to the Art Curriculum, understanding context from a range of historical artists and designers, including those from different cultures, examining the beliefs and traditions which inform textile interiors products and fashion from around the world. </a:t>
            </a:r>
          </a:p>
        </p:txBody>
      </p:sp>
      <p:sp>
        <p:nvSpPr>
          <p:cNvPr id="5" name="Rectangle 4"/>
          <p:cNvSpPr/>
          <p:nvPr/>
        </p:nvSpPr>
        <p:spPr>
          <a:xfrm>
            <a:off x="5943600" y="-5480"/>
            <a:ext cx="3131506" cy="686348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u="sng" dirty="0"/>
              <a:t>Topics/Themes</a:t>
            </a:r>
          </a:p>
          <a:p>
            <a:r>
              <a:rPr lang="en-GB" sz="1200" b="1" u="sng" dirty="0"/>
              <a:t>Yr7</a:t>
            </a:r>
          </a:p>
          <a:p>
            <a:r>
              <a:rPr lang="en-GB" sz="1200" b="1" u="sng" dirty="0"/>
              <a:t>Basic Skills</a:t>
            </a:r>
          </a:p>
          <a:p>
            <a:r>
              <a:rPr lang="en-GB" sz="1200" b="1" dirty="0"/>
              <a:t>Health &amp; Safety - Understanding Tools &amp; Equipment used in the Textiles Industry.</a:t>
            </a:r>
          </a:p>
          <a:p>
            <a:r>
              <a:rPr lang="en-GB" sz="1200" b="1" dirty="0"/>
              <a:t>Fibres and Fabrics – Develop an understanding of fabrics, their use and innovations of fabric development through history.</a:t>
            </a:r>
          </a:p>
          <a:p>
            <a:r>
              <a:rPr lang="en-GB" sz="1200" b="1" u="sng" dirty="0"/>
              <a:t>Embellishment Techniques</a:t>
            </a:r>
          </a:p>
          <a:p>
            <a:r>
              <a:rPr lang="en-GB" sz="1200" b="1" dirty="0"/>
              <a:t>Hand embroidery, fabric painting, fabric dying, printing, mark making, vinyl printing – creating design ideas from research linking to the Art curriculum. </a:t>
            </a:r>
          </a:p>
          <a:p>
            <a:r>
              <a:rPr lang="en-GB" sz="1200" b="1" u="sng" dirty="0"/>
              <a:t>Mood Boarding </a:t>
            </a:r>
          </a:p>
          <a:p>
            <a:r>
              <a:rPr lang="en-GB" sz="1200" b="1" dirty="0"/>
              <a:t>Completing research in the form of professional mood boarding using a given Artist theme.  </a:t>
            </a:r>
          </a:p>
          <a:p>
            <a:r>
              <a:rPr lang="en-GB" sz="1200" b="1" u="sng" dirty="0"/>
              <a:t>Designing &amp; Construction</a:t>
            </a:r>
          </a:p>
          <a:p>
            <a:r>
              <a:rPr lang="en-GB" sz="1200" b="1" dirty="0"/>
              <a:t>Using initial skill and mood board to influence a range of designs that they would like to carry forward into an embellished final product.</a:t>
            </a:r>
          </a:p>
          <a:p>
            <a:r>
              <a:rPr lang="en-GB" sz="1200" b="1" u="sng" dirty="0"/>
              <a:t>Yr8</a:t>
            </a:r>
          </a:p>
          <a:p>
            <a:r>
              <a:rPr lang="en-GB" sz="1200" b="1" u="sng" dirty="0"/>
              <a:t>Advanced Embellishment Techniques</a:t>
            </a:r>
          </a:p>
          <a:p>
            <a:r>
              <a:rPr lang="en-GB" sz="1200" b="1" dirty="0"/>
              <a:t>Hand embroidery, fabric painting, fabric dying, printing, mark making, vinyl printing – creating design ideas from research linking to the Art curriculum. </a:t>
            </a:r>
          </a:p>
          <a:p>
            <a:r>
              <a:rPr lang="en-GB" sz="1200" b="1" u="sng" dirty="0"/>
              <a:t>Mood Boarding </a:t>
            </a:r>
          </a:p>
          <a:p>
            <a:r>
              <a:rPr lang="en-GB" sz="1200" b="1" dirty="0"/>
              <a:t>Completing research in the form of professional mood boarding using a given Artist theme.  </a:t>
            </a:r>
          </a:p>
          <a:p>
            <a:r>
              <a:rPr lang="en-GB" sz="1200" b="1" u="sng" dirty="0"/>
              <a:t>Designing</a:t>
            </a:r>
          </a:p>
          <a:p>
            <a:r>
              <a:rPr lang="en-GB" sz="1200" b="1" dirty="0"/>
              <a:t>Using initial skill and mood board to influence a range of designs that they would like to carry forward into an embellished final product.</a:t>
            </a:r>
          </a:p>
          <a:p>
            <a:endParaRPr lang="en-GB" sz="1200" b="1" u="sng" dirty="0"/>
          </a:p>
        </p:txBody>
      </p:sp>
      <p:sp>
        <p:nvSpPr>
          <p:cNvPr id="6" name="Rectangle 5"/>
          <p:cNvSpPr/>
          <p:nvPr/>
        </p:nvSpPr>
        <p:spPr>
          <a:xfrm>
            <a:off x="192444" y="88727"/>
            <a:ext cx="4022564" cy="483827"/>
          </a:xfrm>
          <a:prstGeom prst="rect">
            <a:avLst/>
          </a:prstGeom>
          <a:solidFill>
            <a:schemeClr val="accent4"/>
          </a:solid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002060"/>
                </a:solidFill>
              </a:rPr>
              <a:t>Textiles Curriculum - KS3</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0961" y="-5480"/>
            <a:ext cx="1685925" cy="857250"/>
          </a:xfrm>
          <a:prstGeom prst="rect">
            <a:avLst/>
          </a:prstGeom>
        </p:spPr>
      </p:pic>
      <p:sp>
        <p:nvSpPr>
          <p:cNvPr id="11" name="Rectangle 10"/>
          <p:cNvSpPr/>
          <p:nvPr/>
        </p:nvSpPr>
        <p:spPr>
          <a:xfrm>
            <a:off x="9256734" y="947652"/>
            <a:ext cx="2795728" cy="281364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400" b="1" u="sng" dirty="0"/>
              <a:t>Key skills and concepts developed in </a:t>
            </a:r>
            <a:r>
              <a:rPr lang="en-GB" sz="1400" b="1" u="sng" dirty="0">
                <a:solidFill>
                  <a:srgbClr val="FF0000"/>
                </a:solidFill>
              </a:rPr>
              <a:t>Textiles</a:t>
            </a:r>
          </a:p>
          <a:p>
            <a:r>
              <a:rPr lang="en-GB" sz="1200" b="1" dirty="0"/>
              <a:t>All topics aim to reinforce and build upon students knowledge and experience with the formal elements:</a:t>
            </a:r>
          </a:p>
          <a:p>
            <a:r>
              <a:rPr lang="en-GB" sz="1200" b="1" dirty="0"/>
              <a:t>Embellishment, design, construction and evaluation.</a:t>
            </a:r>
          </a:p>
          <a:p>
            <a:r>
              <a:rPr lang="en-GB" sz="1200" b="1" dirty="0"/>
              <a:t>Each topic includes social and historical investigation, through critical analysis and presentation.</a:t>
            </a:r>
          </a:p>
          <a:p>
            <a:r>
              <a:rPr lang="en-GB" sz="1200" b="1" dirty="0"/>
              <a:t>Self and Peer evaluations in the form of target setting, enables student to review and respond to teacher assessment and demonstrate progress over time.</a:t>
            </a:r>
          </a:p>
          <a:p>
            <a:endParaRPr lang="en-GB" sz="1400" b="1" u="sng" dirty="0">
              <a:solidFill>
                <a:srgbClr val="FF0000"/>
              </a:solidFill>
            </a:endParaRPr>
          </a:p>
        </p:txBody>
      </p:sp>
      <p:graphicFrame>
        <p:nvGraphicFramePr>
          <p:cNvPr id="9" name="Diagram 8"/>
          <p:cNvGraphicFramePr/>
          <p:nvPr>
            <p:extLst>
              <p:ext uri="{D42A27DB-BD31-4B8C-83A1-F6EECF244321}">
                <p14:modId xmlns:p14="http://schemas.microsoft.com/office/powerpoint/2010/main" val="3100774676"/>
              </p:ext>
            </p:extLst>
          </p:nvPr>
        </p:nvGraphicFramePr>
        <p:xfrm>
          <a:off x="-231506" y="2763120"/>
          <a:ext cx="6173686" cy="409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8671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500" y="423145"/>
            <a:ext cx="5663472" cy="149432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400" b="1" u="sng" dirty="0"/>
              <a:t>Intent: </a:t>
            </a:r>
            <a:r>
              <a:rPr lang="en-GB" sz="1400" b="1" dirty="0"/>
              <a:t>Students follow highly ambitious and aspirational themed topics over three years. Their learning is implemented by exploring, experimenting and developing skills in a variety of media, and produce a wide variety of outcomes. Our curriculum links subject specific content to practicing artists &amp; designers, providing historical and cultural understanding and how this impacts their development as a interior textiles designer or as a costume/fashion designer.</a:t>
            </a:r>
          </a:p>
          <a:p>
            <a:endParaRPr lang="en-GB" sz="1400" b="1" u="sng" dirty="0"/>
          </a:p>
          <a:p>
            <a:r>
              <a:rPr lang="en-GB" sz="1400" b="1" i="1" u="sng" dirty="0"/>
              <a:t>REFERENCE to the 4Is and EXPLORE, FULFIL, FLOURISH to be included here.</a:t>
            </a:r>
          </a:p>
        </p:txBody>
      </p:sp>
      <p:sp>
        <p:nvSpPr>
          <p:cNvPr id="3" name="Rectangle 2"/>
          <p:cNvSpPr/>
          <p:nvPr/>
        </p:nvSpPr>
        <p:spPr>
          <a:xfrm>
            <a:off x="9256733" y="4171563"/>
            <a:ext cx="2795729" cy="268643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400" b="1" u="sng" dirty="0"/>
              <a:t>Wider Impact:</a:t>
            </a:r>
            <a:endParaRPr lang="en-GB" sz="1400" b="1" i="1" u="sng" dirty="0"/>
          </a:p>
          <a:p>
            <a:r>
              <a:rPr lang="en-GB" sz="1200" b="1" dirty="0"/>
              <a:t>The curriculum allows students to be expressive, promoting healthy minds by working with traditional and new media, developing confidence, competence, imagination and creativity.</a:t>
            </a:r>
          </a:p>
          <a:p>
            <a:endParaRPr lang="en-GB" sz="1200" b="1" dirty="0"/>
          </a:p>
          <a:p>
            <a:r>
              <a:rPr lang="en-GB" sz="1200" b="1" dirty="0"/>
              <a:t>Regular trips to centres of cultural importance, understanding context from a range of historical artists, including those from different cultures, beliefs and traditions</a:t>
            </a:r>
          </a:p>
          <a:p>
            <a:endParaRPr lang="en-GB" sz="1400" b="1" u="sng" dirty="0"/>
          </a:p>
          <a:p>
            <a:endParaRPr lang="en-GB" sz="1400" b="1" u="sng" dirty="0"/>
          </a:p>
        </p:txBody>
      </p:sp>
      <p:sp>
        <p:nvSpPr>
          <p:cNvPr id="5" name="Rectangle 4"/>
          <p:cNvSpPr/>
          <p:nvPr/>
        </p:nvSpPr>
        <p:spPr>
          <a:xfrm>
            <a:off x="5943599" y="0"/>
            <a:ext cx="3313134" cy="685800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050" b="1" u="sng" dirty="0"/>
              <a:t>Topics/Themes</a:t>
            </a:r>
          </a:p>
          <a:p>
            <a:r>
              <a:rPr lang="en-GB" sz="1050" b="1" dirty="0"/>
              <a:t>Yr 9</a:t>
            </a:r>
          </a:p>
          <a:p>
            <a:r>
              <a:rPr lang="en-GB" sz="1050" b="1" dirty="0"/>
              <a:t>Costume Design &amp; Millinery Project (Hats). Topic Link with Art ‘Sweets &amp; Cakes’ – Textiles Project ‘Mad Hatters Tea Party’.  </a:t>
            </a:r>
          </a:p>
          <a:p>
            <a:r>
              <a:rPr lang="en-GB" sz="1050" b="1" dirty="0"/>
              <a:t>Cultural Understanding of theatre &amp; costume design – where are the influences that dictate the costume design in ‘Alice In Wonderland?’</a:t>
            </a:r>
          </a:p>
          <a:p>
            <a:r>
              <a:rPr lang="en-GB" sz="1050" b="1" dirty="0"/>
              <a:t>Advanced observational drawing skills using ‘sweets and cakes’</a:t>
            </a:r>
          </a:p>
          <a:p>
            <a:r>
              <a:rPr lang="en-GB" sz="1050" b="1" dirty="0"/>
              <a:t>Embellishment and sampling techniques alongside designing products for the theatre/costume industry. </a:t>
            </a:r>
          </a:p>
          <a:p>
            <a:r>
              <a:rPr lang="en-GB" sz="1050" b="1" dirty="0"/>
              <a:t>Creating a theatrical product for the set of ‘Mad Hatters Tea Party’.</a:t>
            </a:r>
          </a:p>
          <a:p>
            <a:r>
              <a:rPr lang="en-GB" sz="1050" b="1" dirty="0"/>
              <a:t>Yr 10</a:t>
            </a:r>
          </a:p>
          <a:p>
            <a:r>
              <a:rPr lang="en-GB" sz="1050" b="1" dirty="0"/>
              <a:t>Interior Design Project – Gustav Klimt Influence.</a:t>
            </a:r>
          </a:p>
          <a:p>
            <a:r>
              <a:rPr lang="en-GB" sz="1050" b="1" dirty="0"/>
              <a:t>Artist reference, biography &amp; interior designers research.</a:t>
            </a:r>
          </a:p>
          <a:p>
            <a:r>
              <a:rPr lang="en-GB" sz="1050" b="1" dirty="0"/>
              <a:t>Mood boarding, sampling and designing considering high technical embellishment aspects reflecting on the highly decorative works of Gustav Klimt. </a:t>
            </a:r>
          </a:p>
          <a:p>
            <a:r>
              <a:rPr lang="en-GB" sz="1050" b="1" dirty="0"/>
              <a:t>Creating own innovative design concepts using artist and designers for initial reference to create own final piece.</a:t>
            </a:r>
          </a:p>
          <a:p>
            <a:r>
              <a:rPr lang="en-GB" sz="1050" b="1" dirty="0"/>
              <a:t>Yr 10/11</a:t>
            </a:r>
          </a:p>
          <a:p>
            <a:r>
              <a:rPr lang="en-GB" sz="1050" b="1" dirty="0"/>
              <a:t>Sustained Project – Historic Origins</a:t>
            </a:r>
          </a:p>
          <a:p>
            <a:r>
              <a:rPr lang="en-GB" sz="1050" b="1" dirty="0"/>
              <a:t>Comprehensive research looking at the history of fashion; men's, women's, children &amp; accessories. Topics to research would also be ; Art movements, youth culture and the politics that dictated fashions during each era.</a:t>
            </a:r>
          </a:p>
          <a:p>
            <a:r>
              <a:rPr lang="en-GB" sz="1050" b="1" dirty="0"/>
              <a:t>Artist &amp; designer references, mood boarding and sampling.</a:t>
            </a:r>
          </a:p>
          <a:p>
            <a:r>
              <a:rPr lang="en-GB" sz="1050" b="1" dirty="0"/>
              <a:t>Design, make and embellish  an innovative piece of clothing that is inspired by historic influences.</a:t>
            </a:r>
          </a:p>
          <a:p>
            <a:r>
              <a:rPr lang="en-GB" sz="1050" b="1" dirty="0"/>
              <a:t>Yr 11 – September</a:t>
            </a:r>
          </a:p>
          <a:p>
            <a:r>
              <a:rPr lang="en-GB" sz="1050" b="1" dirty="0"/>
              <a:t>Refine portfolio – Gustav Klimt &amp; sustained Project.</a:t>
            </a:r>
          </a:p>
          <a:p>
            <a:r>
              <a:rPr lang="en-GB" sz="1050" b="1" dirty="0"/>
              <a:t>Year 11 – October</a:t>
            </a:r>
          </a:p>
          <a:p>
            <a:r>
              <a:rPr lang="en-GB" sz="1050" b="1" dirty="0"/>
              <a:t>Mock Exam – Focus preparation, knowledge and understanding for external exam brief</a:t>
            </a:r>
            <a:endParaRPr lang="en-GB" sz="1050" b="1" u="sng" dirty="0"/>
          </a:p>
          <a:p>
            <a:r>
              <a:rPr lang="en-GB" sz="1050" b="1" u="sng" dirty="0"/>
              <a:t>Exam Board</a:t>
            </a:r>
            <a:r>
              <a:rPr lang="en-GB" sz="1050" b="1" dirty="0"/>
              <a:t>:  Edexcel</a:t>
            </a:r>
          </a:p>
          <a:p>
            <a:r>
              <a:rPr lang="en-GB" sz="1050" b="1" dirty="0"/>
              <a:t>Externally Set Exam: Thematic project set by the board</a:t>
            </a:r>
          </a:p>
          <a:p>
            <a:endParaRPr lang="en-GB" sz="1400" b="1" u="sng" dirty="0"/>
          </a:p>
        </p:txBody>
      </p:sp>
      <p:sp>
        <p:nvSpPr>
          <p:cNvPr id="6" name="Rectangle 5"/>
          <p:cNvSpPr/>
          <p:nvPr/>
        </p:nvSpPr>
        <p:spPr>
          <a:xfrm>
            <a:off x="98499" y="88728"/>
            <a:ext cx="5663472" cy="334417"/>
          </a:xfrm>
          <a:prstGeom prst="rect">
            <a:avLst/>
          </a:prstGeom>
          <a:solidFill>
            <a:schemeClr val="accent4"/>
          </a:solid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002060"/>
                </a:solidFill>
              </a:rPr>
              <a:t>Textiles for Fashion and Interiors Curriculum - GCSE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0961" y="-5480"/>
            <a:ext cx="1685925" cy="857250"/>
          </a:xfrm>
          <a:prstGeom prst="rect">
            <a:avLst/>
          </a:prstGeom>
        </p:spPr>
      </p:pic>
      <p:sp>
        <p:nvSpPr>
          <p:cNvPr id="11" name="Rectangle 10"/>
          <p:cNvSpPr/>
          <p:nvPr/>
        </p:nvSpPr>
        <p:spPr>
          <a:xfrm>
            <a:off x="9256734" y="947651"/>
            <a:ext cx="2795728" cy="322391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400" b="1" u="sng" dirty="0"/>
              <a:t>Key skills and concepts developed in </a:t>
            </a:r>
            <a:r>
              <a:rPr lang="en-GB" sz="1400" b="1" u="sng" dirty="0">
                <a:solidFill>
                  <a:srgbClr val="FF0000"/>
                </a:solidFill>
              </a:rPr>
              <a:t>Textiles</a:t>
            </a:r>
          </a:p>
          <a:p>
            <a:r>
              <a:rPr lang="en-GB" sz="1200" b="1" dirty="0"/>
              <a:t>All topics aim to reinforce and build upon students knowledge and experience with the formal elements: Research, review, sample, design, prepare, model &amp; make.</a:t>
            </a:r>
          </a:p>
          <a:p>
            <a:r>
              <a:rPr lang="en-GB" sz="1200" b="1" dirty="0"/>
              <a:t>Each topic includes social and historical investigation, through critical analysis and presentation.</a:t>
            </a:r>
          </a:p>
          <a:p>
            <a:endParaRPr lang="en-GB" sz="1200" b="1" dirty="0"/>
          </a:p>
          <a:p>
            <a:r>
              <a:rPr lang="en-GB" sz="1200" b="1" dirty="0"/>
              <a:t>Self and Peer evaluations in the form of target setting, enables student to review and respond to teacher assessment and demonstrate progress over time.</a:t>
            </a:r>
          </a:p>
          <a:p>
            <a:endParaRPr lang="en-GB" sz="1400" b="1" u="sng" dirty="0">
              <a:solidFill>
                <a:srgbClr val="FF0000"/>
              </a:solidFill>
            </a:endParaRPr>
          </a:p>
        </p:txBody>
      </p:sp>
      <p:graphicFrame>
        <p:nvGraphicFramePr>
          <p:cNvPr id="9" name="Diagram 8"/>
          <p:cNvGraphicFramePr/>
          <p:nvPr>
            <p:extLst>
              <p:ext uri="{D42A27DB-BD31-4B8C-83A1-F6EECF244321}">
                <p14:modId xmlns:p14="http://schemas.microsoft.com/office/powerpoint/2010/main" val="2712009882"/>
              </p:ext>
            </p:extLst>
          </p:nvPr>
        </p:nvGraphicFramePr>
        <p:xfrm>
          <a:off x="-231507" y="2116139"/>
          <a:ext cx="6704495" cy="4741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0E327139-2B5B-4E7E-8192-F95DAE2DDC9B}"/>
              </a:ext>
            </a:extLst>
          </p:cNvPr>
          <p:cNvSpPr txBox="1"/>
          <p:nvPr/>
        </p:nvSpPr>
        <p:spPr>
          <a:xfrm>
            <a:off x="3159854" y="3101419"/>
            <a:ext cx="1647816" cy="1846659"/>
          </a:xfrm>
          <a:prstGeom prst="rect">
            <a:avLst/>
          </a:prstGeom>
          <a:noFill/>
        </p:spPr>
        <p:txBody>
          <a:bodyPr wrap="square" rtlCol="0">
            <a:spAutoFit/>
          </a:bodyPr>
          <a:lstStyle/>
          <a:p>
            <a:pPr lvl="0" algn="ctr"/>
            <a:r>
              <a:rPr lang="en-US" sz="1200" b="1" u="sng" dirty="0">
                <a:solidFill>
                  <a:srgbClr val="002060"/>
                </a:solidFill>
              </a:rPr>
              <a:t>Fulfil  </a:t>
            </a:r>
            <a:endParaRPr lang="en-US" sz="1200" b="1" dirty="0">
              <a:solidFill>
                <a:srgbClr val="002060"/>
              </a:solidFill>
            </a:endParaRPr>
          </a:p>
          <a:p>
            <a:pPr lvl="0" algn="ctr"/>
            <a:r>
              <a:rPr lang="en-US" sz="1200" b="1" dirty="0">
                <a:solidFill>
                  <a:srgbClr val="002060"/>
                </a:solidFill>
              </a:rPr>
              <a:t>Students take responsibility for their learning journey, explore unique ideas, drawing from their  experience, both in &amp; out of the classroom</a:t>
            </a:r>
            <a:endParaRPr lang="en-GB" sz="1200" dirty="0"/>
          </a:p>
          <a:p>
            <a:endParaRPr lang="en-GB" dirty="0"/>
          </a:p>
        </p:txBody>
      </p:sp>
    </p:spTree>
    <p:extLst>
      <p:ext uri="{BB962C8B-B14F-4D97-AF65-F5344CB8AC3E}">
        <p14:creationId xmlns:p14="http://schemas.microsoft.com/office/powerpoint/2010/main" val="2476604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1072</Words>
  <Application>Microsoft Office PowerPoint</Application>
  <PresentationFormat>Widescreen</PresentationFormat>
  <Paragraphs>87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Newport Free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Amado</dc:creator>
  <cp:lastModifiedBy>Rosson, Miss A</cp:lastModifiedBy>
  <cp:revision>429</cp:revision>
  <cp:lastPrinted>2019-11-15T08:30:01Z</cp:lastPrinted>
  <dcterms:created xsi:type="dcterms:W3CDTF">2019-10-11T07:14:26Z</dcterms:created>
  <dcterms:modified xsi:type="dcterms:W3CDTF">2023-07-05T11:22:43Z</dcterms:modified>
</cp:coreProperties>
</file>