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60" r:id="rId9"/>
    <p:sldId id="259" r:id="rId10"/>
    <p:sldId id="261" r:id="rId11"/>
    <p:sldId id="262" r:id="rId12"/>
    <p:sldId id="267" r:id="rId13"/>
    <p:sldId id="264" r:id="rId14"/>
    <p:sldId id="265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8651-5FA9-4CB2-8EC3-05752FD62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CD4D0-3D0A-49B4-B767-659654844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188DF-A638-47D9-BF1B-DDCC72CE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2CC-1C40-4E51-9FC1-5015AA0895F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0E62-A17E-4AB1-AB71-6BFF1E18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516B1-F821-42CC-9334-9E317228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4675-0EA2-4785-913D-0A00D5491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1529-1A7B-4E88-9323-B5739F36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FA93C-DB7B-4977-BF27-6D532541F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94A2E-C815-439F-AE69-C45A15EE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2CC-1C40-4E51-9FC1-5015AA0895F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AE8CD-A0E6-4D98-9096-D26A060D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1DAA3-BC88-44B3-9AA5-99EA9A9F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4675-0EA2-4785-913D-0A00D5491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3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5A8A4-A9ED-4FD0-992D-525A9E8C3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625D9-6167-4A49-8452-E13A32D5E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F5A36-2470-40EA-B4E1-5A9E514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2CC-1C40-4E51-9FC1-5015AA0895F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3D731-93FA-4374-B8C6-021D796A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20317-9AF3-4313-BE88-1DC13E3E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4675-0EA2-4785-913D-0A00D5491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9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AB08-0A47-4D2A-8315-E9B1165AA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D52A-6E2B-4B8F-B50D-966F414C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4072A-333C-4B10-A9E1-A9205FF6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2CC-1C40-4E51-9FC1-5015AA0895F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3E626-9D49-4349-B939-D1A7B479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8AD0A-DCFE-4059-A158-2078594C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4675-0EA2-4785-913D-0A00D5491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8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100E-0FDB-497D-875A-F6746524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24E74-BDF6-4233-A3BD-A02AE57C3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82418-D07A-4121-AF6F-31759618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2CC-1C40-4E51-9FC1-5015AA0895F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E2FFD-CF05-4FFB-942C-715043CC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E9E52-946C-4DB6-9BE0-9BEC1E8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4675-0EA2-4785-913D-0A00D5491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2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5F95-38D5-4A30-9BC6-12E70A72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6AB41-B82A-4775-B479-D2275FC3E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F6962-948B-47E1-A38F-8DA8F160C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0EAF3-D053-4C2C-BBA5-B7D941D6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2CC-1C40-4E51-9FC1-5015AA0895F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071E6-1F20-4722-8D10-700F1AE9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CA0EE-0D48-4812-9EAC-AD79A70E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4675-0EA2-4785-913D-0A00D5491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3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513E-B3E8-4C1E-B167-7BD665D0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CF523-2797-45C6-AB39-CD7587638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B529C-4890-4D57-B4E2-C551591AE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16455-7FC4-4FE5-A775-1499C213B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D2A9A-2A03-4EFB-A924-E853B8354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232E5-8F75-4985-9BEA-31C3408C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2CC-1C40-4E51-9FC1-5015AA0895F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0BDB7-84F1-423F-9C4D-29AB2B29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9158D-3CE0-478C-9892-95E1DE4C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4675-0EA2-4785-913D-0A00D5491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1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FA13-6D85-4C8C-90B1-8B90E073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FEB12-4FE1-4BEA-8FBB-82C0A89B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2CC-1C40-4E51-9FC1-5015AA0895F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6F969-01E5-4193-BD88-F75E6A88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AC919-E756-46AB-BA5C-328C828A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4675-0EA2-4785-913D-0A00D5491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9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B1D40-BA35-441F-A0E9-EA098F55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2CC-1C40-4E51-9FC1-5015AA0895F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D0609-C674-4966-9163-6EF979D2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20BB6-B44F-471A-963B-79F3DCD7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4675-0EA2-4785-913D-0A00D5491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94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D3DE-61DE-495A-9FD4-3A81B654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810BC-41AD-4E18-AAEE-D3A93D41E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F6B0E-BBAE-4A24-8C25-EC6239CA0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8F1BD-DE8E-4D67-A316-A91F71BC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2CC-1C40-4E51-9FC1-5015AA0895F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92AE6-BB6F-42F7-90B1-BFA52B56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138C3-219E-4216-B5AB-4AB586CC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4675-0EA2-4785-913D-0A00D5491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94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B265-8235-44ED-9DDA-537E8AF1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513A3-C3EA-452E-BEF2-E83EC933A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310FF-93E3-4DDA-9827-72FC7E7EB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9515B-114F-4232-9A02-1883CC55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2CC-1C40-4E51-9FC1-5015AA0895F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155DB-8E77-4645-BC30-587793AD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914C0-2575-46F7-9403-CCD8D280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4675-0EA2-4785-913D-0A00D5491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9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AEB98-28AF-4CC7-964C-FA73787F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1A231-23C2-4852-99E0-4C944997C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94B18-84BE-450E-A1D8-207EC13AB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2CC-1C40-4E51-9FC1-5015AA0895F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B5EDE-2B18-4ED8-9BC3-7A89B07D8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29D97-5521-4287-BB92-438F074AB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4675-0EA2-4785-913D-0A00D5491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8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could.com/buzz-quiz/" TargetMode="External"/><Relationship Id="rId7" Type="http://schemas.openxmlformats.org/officeDocument/2006/relationships/hyperlink" Target="https://www.healthcareers.nhs.uk/findyourcaree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rospects.ac.uk/planner" TargetMode="External"/><Relationship Id="rId5" Type="http://schemas.openxmlformats.org/officeDocument/2006/relationships/hyperlink" Target="https://www.myworldofwork.co.uk/tools/about-me/start" TargetMode="External"/><Relationship Id="rId4" Type="http://schemas.openxmlformats.org/officeDocument/2006/relationships/hyperlink" Target="https://www.youthemployment.org.uk/career-qui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explore-careers" TargetMode="External"/><Relationship Id="rId3" Type="http://schemas.openxmlformats.org/officeDocument/2006/relationships/hyperlink" Target="https://www.stepintothenhs.nhs.uk/careers" TargetMode="External"/><Relationship Id="rId7" Type="http://schemas.openxmlformats.org/officeDocument/2006/relationships/hyperlink" Target="https://targetcareers.co.uk/career-sector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ssex.police.uk/police-forces/essex-police/areas/essex-police/ca/careers/" TargetMode="External"/><Relationship Id="rId5" Type="http://schemas.openxmlformats.org/officeDocument/2006/relationships/hyperlink" Target="https://careers-in-sport.co.uk/" TargetMode="External"/><Relationship Id="rId10" Type="http://schemas.openxmlformats.org/officeDocument/2006/relationships/hyperlink" Target="https://www.youtube.com/user/TheBBCAcademy" TargetMode="External"/><Relationship Id="rId4" Type="http://schemas.openxmlformats.org/officeDocument/2006/relationships/hyperlink" Target="https://www.goconstruct.org/" TargetMode="External"/><Relationship Id="rId9" Type="http://schemas.openxmlformats.org/officeDocument/2006/relationships/hyperlink" Target="https://www.youthemployment.org.uk/careers-hub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1F56A-8A2A-483B-8D32-17B7F01E4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86B58-7DDB-4B56-9C47-C719FE889786}"/>
              </a:ext>
            </a:extLst>
          </p:cNvPr>
          <p:cNvSpPr txBox="1"/>
          <p:nvPr/>
        </p:nvSpPr>
        <p:spPr>
          <a:xfrm>
            <a:off x="2184055" y="1490008"/>
            <a:ext cx="78238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5538"/>
                </a:solidFill>
                <a:latin typeface="Raleway ExtraBold" pitchFamily="2" charset="0"/>
              </a:rPr>
              <a:t>Making The Most of…. </a:t>
            </a:r>
          </a:p>
          <a:p>
            <a:pPr algn="ctr"/>
            <a:r>
              <a:rPr lang="en-GB" sz="4800" dirty="0">
                <a:solidFill>
                  <a:srgbClr val="005538"/>
                </a:solidFill>
                <a:latin typeface="Raleway ExtraBold" pitchFamily="2" charset="0"/>
              </a:rPr>
              <a:t>Uttlesford Careers Fair ’23</a:t>
            </a:r>
          </a:p>
          <a:p>
            <a:pPr algn="ctr"/>
            <a:endParaRPr lang="en-GB" dirty="0">
              <a:solidFill>
                <a:srgbClr val="005538"/>
              </a:solidFill>
              <a:latin typeface="Raleway ExtraBold" pitchFamily="2" charset="0"/>
            </a:endParaRPr>
          </a:p>
          <a:p>
            <a:pPr algn="ctr"/>
            <a:r>
              <a:rPr lang="en-GB" sz="4800" dirty="0">
                <a:solidFill>
                  <a:srgbClr val="005538"/>
                </a:solidFill>
                <a:latin typeface="Raleway ExtraBold" pitchFamily="2" charset="0"/>
              </a:rPr>
              <a:t>Tuesday 21</a:t>
            </a:r>
            <a:r>
              <a:rPr lang="en-GB" sz="4800" baseline="30000" dirty="0">
                <a:solidFill>
                  <a:srgbClr val="005538"/>
                </a:solidFill>
                <a:latin typeface="Raleway ExtraBold" pitchFamily="2" charset="0"/>
              </a:rPr>
              <a:t>st</a:t>
            </a:r>
            <a:r>
              <a:rPr lang="en-GB" sz="4800" dirty="0">
                <a:solidFill>
                  <a:srgbClr val="005538"/>
                </a:solidFill>
                <a:latin typeface="Raleway ExtraBold" pitchFamily="2" charset="0"/>
              </a:rPr>
              <a:t> November</a:t>
            </a:r>
          </a:p>
          <a:p>
            <a:pPr algn="ctr"/>
            <a:r>
              <a:rPr lang="en-GB" sz="4800" dirty="0">
                <a:solidFill>
                  <a:srgbClr val="005538"/>
                </a:solidFill>
                <a:latin typeface="Raleway ExtraBold" pitchFamily="2" charset="0"/>
              </a:rPr>
              <a:t>SWCHS 1pm -6pm</a:t>
            </a:r>
          </a:p>
          <a:p>
            <a:endParaRPr lang="en-GB" sz="4000" dirty="0">
              <a:solidFill>
                <a:srgbClr val="005538"/>
              </a:solidFill>
              <a:latin typeface="Raleway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8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BD329-F5A1-4727-B13E-39368EE66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86B58-7DDB-4B56-9C47-C719FE889786}"/>
              </a:ext>
            </a:extLst>
          </p:cNvPr>
          <p:cNvSpPr txBox="1"/>
          <p:nvPr/>
        </p:nvSpPr>
        <p:spPr>
          <a:xfrm>
            <a:off x="3067573" y="545284"/>
            <a:ext cx="6056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5538"/>
                </a:solidFill>
                <a:latin typeface="Raleway ExtraBold" pitchFamily="2" charset="0"/>
              </a:rPr>
              <a:t>Try a careers quiz!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40216-7D97-4FCF-91DD-6933B7EA03EF}"/>
              </a:ext>
            </a:extLst>
          </p:cNvPr>
          <p:cNvSpPr txBox="1"/>
          <p:nvPr/>
        </p:nvSpPr>
        <p:spPr>
          <a:xfrm>
            <a:off x="1563757" y="1720840"/>
            <a:ext cx="9462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Buzz Quiz</a:t>
            </a:r>
            <a:endParaRPr lang="en-GB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Youth Employment Careers Quiz</a:t>
            </a:r>
            <a:endParaRPr lang="en-GB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Me Quiz</a:t>
            </a:r>
            <a:endParaRPr lang="en-GB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Planner</a:t>
            </a:r>
            <a:endParaRPr lang="en-GB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Careers Quiz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874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A29847-EED7-45A9-9471-7B5C69FCF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86B58-7DDB-4B56-9C47-C719FE889786}"/>
              </a:ext>
            </a:extLst>
          </p:cNvPr>
          <p:cNvSpPr txBox="1"/>
          <p:nvPr/>
        </p:nvSpPr>
        <p:spPr>
          <a:xfrm>
            <a:off x="3067573" y="545284"/>
            <a:ext cx="6056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5538"/>
                </a:solidFill>
                <a:latin typeface="Raleway ExtraBold" pitchFamily="2" charset="0"/>
              </a:rPr>
              <a:t>A class task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0FA03E-7CC3-4C38-9D38-737E28717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94" y="1546662"/>
            <a:ext cx="5956229" cy="463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A78BA-18F2-4791-9720-D83DDF51F0F6}"/>
              </a:ext>
            </a:extLst>
          </p:cNvPr>
          <p:cNvSpPr txBox="1"/>
          <p:nvPr/>
        </p:nvSpPr>
        <p:spPr>
          <a:xfrm>
            <a:off x="693972" y="1546662"/>
            <a:ext cx="4169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538"/>
                </a:solidFill>
                <a:latin typeface="Raleway"/>
              </a:rPr>
              <a:t>Take 10 minutes to complete this career finder task and discuss the answers with your class.</a:t>
            </a:r>
          </a:p>
          <a:p>
            <a:endParaRPr lang="en-GB" sz="2400" dirty="0">
              <a:solidFill>
                <a:srgbClr val="005538"/>
              </a:solidFill>
              <a:latin typeface="Raleway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/>
              </a:rPr>
              <a:t>How much do you know about the career choices out there? </a:t>
            </a:r>
          </a:p>
          <a:p>
            <a:endParaRPr lang="en-GB" sz="2400" dirty="0">
              <a:solidFill>
                <a:srgbClr val="005538"/>
              </a:solidFill>
              <a:latin typeface="Raleway"/>
            </a:endParaRPr>
          </a:p>
          <a:p>
            <a:endParaRPr lang="en-GB" sz="2400" dirty="0">
              <a:solidFill>
                <a:srgbClr val="005538"/>
              </a:solidFill>
              <a:latin typeface="Raleway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390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A0E7EE-4E16-4FCD-8C7B-EB286BB4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86B58-7DDB-4B56-9C47-C719FE889786}"/>
              </a:ext>
            </a:extLst>
          </p:cNvPr>
          <p:cNvSpPr txBox="1"/>
          <p:nvPr/>
        </p:nvSpPr>
        <p:spPr>
          <a:xfrm>
            <a:off x="3067573" y="545284"/>
            <a:ext cx="6056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5538"/>
                </a:solidFill>
                <a:latin typeface="Raleway ExtraBold" pitchFamily="2" charset="0"/>
              </a:rPr>
              <a:t>Book your place!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AD1E0-44D1-4AA7-BE94-79F9B61794FD}"/>
              </a:ext>
            </a:extLst>
          </p:cNvPr>
          <p:cNvSpPr txBox="1"/>
          <p:nvPr/>
        </p:nvSpPr>
        <p:spPr>
          <a:xfrm>
            <a:off x="445467" y="1253170"/>
            <a:ext cx="10156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The fair is open to you and your parents/carers from 4pm to 6pm.</a:t>
            </a:r>
          </a:p>
          <a:p>
            <a:pPr algn="ctr"/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  <a:p>
            <a:pPr algn="ctr"/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If you haven’t done so already you can book your place here:</a:t>
            </a:r>
          </a:p>
          <a:p>
            <a:pPr algn="ctr"/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  <a:p>
            <a:pPr algn="ctr"/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  <a:p>
            <a:pPr algn="ctr"/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  <a:p>
            <a:pPr algn="ctr"/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09C61-80C4-4400-ACDA-CB94EE11B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59" y="2659310"/>
            <a:ext cx="2565879" cy="33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0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6EF7E86-9F5B-4759-98ED-1E6D264D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86B58-7DDB-4B56-9C47-C719FE889786}"/>
              </a:ext>
            </a:extLst>
          </p:cNvPr>
          <p:cNvSpPr txBox="1"/>
          <p:nvPr/>
        </p:nvSpPr>
        <p:spPr>
          <a:xfrm>
            <a:off x="1252329" y="3075057"/>
            <a:ext cx="968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5538"/>
                </a:solidFill>
                <a:latin typeface="Raleway ExtraBold" pitchFamily="2" charset="0"/>
              </a:rPr>
              <a:t>We look forward to welcoming you!</a:t>
            </a:r>
          </a:p>
        </p:txBody>
      </p:sp>
    </p:spTree>
    <p:extLst>
      <p:ext uri="{BB962C8B-B14F-4D97-AF65-F5344CB8AC3E}">
        <p14:creationId xmlns:p14="http://schemas.microsoft.com/office/powerpoint/2010/main" val="1204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D5F3A2-561C-42EF-BECB-A0BC7B64A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86B58-7DDB-4B56-9C47-C719FE889786}"/>
              </a:ext>
            </a:extLst>
          </p:cNvPr>
          <p:cNvSpPr txBox="1"/>
          <p:nvPr/>
        </p:nvSpPr>
        <p:spPr>
          <a:xfrm>
            <a:off x="6006612" y="1262128"/>
            <a:ext cx="5833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5538"/>
                </a:solidFill>
                <a:latin typeface="Raleway ExtraBold" pitchFamily="2" charset="0"/>
              </a:rPr>
              <a:t>So, what do you need to think about before you attend the careers fair?</a:t>
            </a:r>
          </a:p>
          <a:p>
            <a:endParaRPr lang="en-GB" sz="2800" dirty="0">
              <a:solidFill>
                <a:srgbClr val="005538"/>
              </a:solidFill>
              <a:latin typeface="Raleway ExtraBold" pitchFamily="2" charset="0"/>
            </a:endParaRPr>
          </a:p>
          <a:p>
            <a:r>
              <a:rPr lang="en-GB" sz="2800" dirty="0">
                <a:solidFill>
                  <a:srgbClr val="005538"/>
                </a:solidFill>
                <a:latin typeface="Raleway ExtraBold" pitchFamily="2" charset="0"/>
              </a:rPr>
              <a:t>A little research will make a big difference to what you get out of the event.</a:t>
            </a:r>
          </a:p>
          <a:p>
            <a:endParaRPr lang="en-GB" sz="2800" dirty="0">
              <a:solidFill>
                <a:srgbClr val="005538"/>
              </a:solidFill>
              <a:latin typeface="Raleway ExtraBold" pitchFamily="2" charset="0"/>
            </a:endParaRPr>
          </a:p>
          <a:p>
            <a:endParaRPr lang="en-GB" sz="2800" dirty="0">
              <a:solidFill>
                <a:srgbClr val="005538"/>
              </a:solidFill>
              <a:latin typeface="Raleway ExtraBold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F77EC5-6B7D-469E-BC47-28D687544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67" y="283244"/>
            <a:ext cx="5084505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1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52FC3D-F5A8-4450-AB59-0DAB7E0C0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86B58-7DDB-4B56-9C47-C719FE889786}"/>
              </a:ext>
            </a:extLst>
          </p:cNvPr>
          <p:cNvSpPr txBox="1"/>
          <p:nvPr/>
        </p:nvSpPr>
        <p:spPr>
          <a:xfrm>
            <a:off x="511728" y="545284"/>
            <a:ext cx="9997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5538"/>
                </a:solidFill>
                <a:latin typeface="Raleway ExtraBold" pitchFamily="2" charset="0"/>
              </a:rPr>
              <a:t>Research, Research, Research!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AD1E0-44D1-4AA7-BE94-79F9B61794FD}"/>
              </a:ext>
            </a:extLst>
          </p:cNvPr>
          <p:cNvSpPr txBox="1"/>
          <p:nvPr/>
        </p:nvSpPr>
        <p:spPr>
          <a:xfrm>
            <a:off x="1197803" y="1491709"/>
            <a:ext cx="107607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To get information you will need to ask exhibitors questions.</a:t>
            </a: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The best questions will come from students who have done the research.</a:t>
            </a: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Your questions will be more specific if you have some knowledge.</a:t>
            </a: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For example:</a:t>
            </a: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‘I have seen on your website that you have an office in New York. Are there opportunities to travel with your job’?</a:t>
            </a: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Every exhibitor will have their own website. This is the best place to start.</a:t>
            </a:r>
          </a:p>
          <a:p>
            <a:endParaRPr lang="en-GB" sz="24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2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5DE04C-8498-44AB-92D2-DFE8BD2BA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86B58-7DDB-4B56-9C47-C719FE889786}"/>
              </a:ext>
            </a:extLst>
          </p:cNvPr>
          <p:cNvSpPr txBox="1"/>
          <p:nvPr/>
        </p:nvSpPr>
        <p:spPr>
          <a:xfrm>
            <a:off x="3067573" y="545284"/>
            <a:ext cx="6056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5538"/>
                </a:solidFill>
                <a:latin typeface="Raleway ExtraBold" pitchFamily="2" charset="0"/>
              </a:rPr>
              <a:t>More Research!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AD1E0-44D1-4AA7-BE94-79F9B61794FD}"/>
              </a:ext>
            </a:extLst>
          </p:cNvPr>
          <p:cNvSpPr txBox="1"/>
          <p:nvPr/>
        </p:nvSpPr>
        <p:spPr>
          <a:xfrm>
            <a:off x="511727" y="1253170"/>
            <a:ext cx="1113693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There are also websites that have lots of information about specific career sectors like:</a:t>
            </a:r>
          </a:p>
          <a:p>
            <a:endParaRPr lang="en-GB" sz="800" dirty="0">
              <a:solidFill>
                <a:srgbClr val="005538"/>
              </a:solidFill>
              <a:latin typeface="Raleway" pitchFamily="2" charset="0"/>
              <a:hlinkClick r:id="rId3"/>
            </a:endParaRPr>
          </a:p>
          <a:p>
            <a:r>
              <a:rPr lang="en-GB" sz="2400" dirty="0">
                <a:latin typeface="Raleway"/>
                <a:hlinkClick r:id="rId3"/>
              </a:rPr>
              <a:t>NHS Careers</a:t>
            </a:r>
            <a:r>
              <a:rPr lang="en-GB" sz="2400" dirty="0">
                <a:latin typeface="Raleway"/>
              </a:rPr>
              <a:t> </a:t>
            </a:r>
            <a:r>
              <a:rPr lang="en-GB" sz="2400" dirty="0">
                <a:solidFill>
                  <a:srgbClr val="005538"/>
                </a:solidFill>
                <a:latin typeface="Raleway"/>
              </a:rPr>
              <a:t>or</a:t>
            </a:r>
            <a:r>
              <a:rPr lang="en-GB" sz="2400" dirty="0">
                <a:latin typeface="Raleway"/>
              </a:rPr>
              <a:t> </a:t>
            </a:r>
            <a:r>
              <a:rPr lang="en-GB" sz="2400" dirty="0">
                <a:latin typeface="Raleway"/>
                <a:hlinkClick r:id="rId4"/>
              </a:rPr>
              <a:t>Construction Careers</a:t>
            </a:r>
            <a:r>
              <a:rPr lang="en-GB" sz="2400" dirty="0">
                <a:latin typeface="Raleway"/>
              </a:rPr>
              <a:t> </a:t>
            </a:r>
            <a:r>
              <a:rPr lang="en-GB" sz="2400" dirty="0">
                <a:solidFill>
                  <a:srgbClr val="005538"/>
                </a:solidFill>
                <a:latin typeface="Raleway"/>
              </a:rPr>
              <a:t>or</a:t>
            </a:r>
            <a:r>
              <a:rPr lang="en-GB" sz="2400" dirty="0">
                <a:latin typeface="Raleway"/>
              </a:rPr>
              <a:t> </a:t>
            </a:r>
            <a:r>
              <a:rPr lang="en-GB" sz="2400" dirty="0">
                <a:latin typeface="Raleway"/>
                <a:hlinkClick r:id="rId5"/>
              </a:rPr>
              <a:t> Sport Careers</a:t>
            </a:r>
            <a:r>
              <a:rPr lang="en-GB" sz="2400" dirty="0">
                <a:latin typeface="Raleway"/>
              </a:rPr>
              <a:t> </a:t>
            </a:r>
            <a:r>
              <a:rPr lang="en-GB" sz="2400" dirty="0">
                <a:solidFill>
                  <a:srgbClr val="005538"/>
                </a:solidFill>
                <a:latin typeface="Raleway"/>
              </a:rPr>
              <a:t>or</a:t>
            </a:r>
            <a:r>
              <a:rPr lang="en-GB" sz="2400" dirty="0">
                <a:latin typeface="Raleway"/>
              </a:rPr>
              <a:t> </a:t>
            </a:r>
            <a:r>
              <a:rPr lang="en-GB" sz="2400" dirty="0">
                <a:latin typeface="Raleway"/>
                <a:hlinkClick r:id="rId6"/>
              </a:rPr>
              <a:t>Essex Police</a:t>
            </a:r>
            <a:endParaRPr lang="en-GB" sz="2400" dirty="0">
              <a:latin typeface="Raleway"/>
            </a:endParaRPr>
          </a:p>
          <a:p>
            <a:endParaRPr lang="en-GB" sz="2400" dirty="0"/>
          </a:p>
          <a:p>
            <a:r>
              <a:rPr lang="en-GB" sz="2400" dirty="0">
                <a:solidFill>
                  <a:srgbClr val="005538"/>
                </a:solidFill>
                <a:latin typeface="Raleway"/>
              </a:rPr>
              <a:t>Or websites giving you general information, videos, webinars and podcasts on all career sectors:</a:t>
            </a:r>
          </a:p>
          <a:p>
            <a:endParaRPr lang="en-GB" sz="800" dirty="0">
              <a:solidFill>
                <a:srgbClr val="005538"/>
              </a:solidFill>
              <a:latin typeface="Raleway"/>
            </a:endParaRPr>
          </a:p>
          <a:p>
            <a:r>
              <a:rPr lang="en-GB" sz="2400" dirty="0">
                <a:latin typeface="Raleway"/>
                <a:hlinkClick r:id="rId7"/>
              </a:rPr>
              <a:t>Target Careers</a:t>
            </a:r>
            <a:endParaRPr lang="en-GB" sz="2400" dirty="0">
              <a:latin typeface="Raleway"/>
            </a:endParaRPr>
          </a:p>
          <a:p>
            <a:r>
              <a:rPr lang="en-GB" sz="2400" dirty="0">
                <a:latin typeface="Raleway"/>
                <a:hlinkClick r:id="rId8"/>
              </a:rPr>
              <a:t>National Careers Service</a:t>
            </a:r>
            <a:endParaRPr lang="en-GB" sz="2400" dirty="0">
              <a:latin typeface="Raleway"/>
            </a:endParaRPr>
          </a:p>
          <a:p>
            <a:r>
              <a:rPr lang="en-GB" sz="2400" dirty="0">
                <a:latin typeface="Raleway"/>
                <a:hlinkClick r:id="rId9"/>
              </a:rPr>
              <a:t>Youth Employment</a:t>
            </a:r>
            <a:endParaRPr lang="en-GB" sz="2400" dirty="0">
              <a:latin typeface="Raleway"/>
            </a:endParaRPr>
          </a:p>
          <a:p>
            <a:r>
              <a:rPr lang="en-GB" sz="2400" dirty="0">
                <a:latin typeface="Raleway"/>
                <a:hlinkClick r:id="rId10"/>
              </a:rPr>
              <a:t>The BBC Academy</a:t>
            </a:r>
            <a:endParaRPr lang="en-GB" sz="2400" dirty="0">
              <a:latin typeface="Raleway"/>
            </a:endParaRPr>
          </a:p>
          <a:p>
            <a:endParaRPr lang="en-GB" sz="2400" dirty="0">
              <a:solidFill>
                <a:srgbClr val="005538"/>
              </a:solidFill>
              <a:latin typeface="Raleway"/>
            </a:endParaRPr>
          </a:p>
          <a:p>
            <a:endParaRPr lang="en-GB" sz="2400" dirty="0">
              <a:solidFill>
                <a:srgbClr val="005538"/>
              </a:solidFill>
              <a:latin typeface="Raleway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525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02F00D-A1D8-4B41-A448-1C580B60B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AD1E0-44D1-4AA7-BE94-79F9B61794FD}"/>
              </a:ext>
            </a:extLst>
          </p:cNvPr>
          <p:cNvSpPr txBox="1"/>
          <p:nvPr/>
        </p:nvSpPr>
        <p:spPr>
          <a:xfrm>
            <a:off x="511728" y="1207760"/>
            <a:ext cx="111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Here is a sneak preview of some of our exhibitors….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C2D8F-09D5-4D49-8B8E-279874A5385A}"/>
              </a:ext>
            </a:extLst>
          </p:cNvPr>
          <p:cNvSpPr txBox="1"/>
          <p:nvPr/>
        </p:nvSpPr>
        <p:spPr>
          <a:xfrm>
            <a:off x="511728" y="499874"/>
            <a:ext cx="1072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5538"/>
                </a:solidFill>
                <a:latin typeface="Raleway ExtraBold" pitchFamily="2" charset="0"/>
              </a:rPr>
              <a:t>Who will be exhibiting at the careers fair?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070F0-03E9-4DCF-8265-22C483BD8DA5}"/>
              </a:ext>
            </a:extLst>
          </p:cNvPr>
          <p:cNvSpPr txBox="1"/>
          <p:nvPr/>
        </p:nvSpPr>
        <p:spPr>
          <a:xfrm>
            <a:off x="506052" y="1731888"/>
            <a:ext cx="51153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Princess Alexandra Hospital Trust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Border Force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Uttlesford District Council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Manchester Airport Group (MAG)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Price Bailey Accountants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HSBC Bank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Tees Law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Royal Air Force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Royal Navy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BDB93-CEC1-4756-B255-6F2A41AC2A22}"/>
              </a:ext>
            </a:extLst>
          </p:cNvPr>
          <p:cNvSpPr txBox="1"/>
          <p:nvPr/>
        </p:nvSpPr>
        <p:spPr>
          <a:xfrm>
            <a:off x="6111721" y="1731888"/>
            <a:ext cx="53803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Weston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Titan Airways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Connect Scaffolding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Hertfordshire Constabulary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Southfields Veterinary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St Elizabeth’s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Harlow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Stansted Airport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Hertfordshire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Anglia Ruskin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The University of Essex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Educational and Sporting Futures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/>
              </a:rPr>
              <a:t>Writtle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181576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246DB4-FBD5-4CF5-8332-64E4DC51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AD1E0-44D1-4AA7-BE94-79F9B61794FD}"/>
              </a:ext>
            </a:extLst>
          </p:cNvPr>
          <p:cNvSpPr txBox="1"/>
          <p:nvPr/>
        </p:nvSpPr>
        <p:spPr>
          <a:xfrm>
            <a:off x="677376" y="1198634"/>
            <a:ext cx="103948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The fair is split into 5 career sectors to help you plan your visit.</a:t>
            </a: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Each sector shows the personal characteristics that are common to their career pathways. </a:t>
            </a:r>
          </a:p>
          <a:p>
            <a:endParaRPr lang="en-GB" sz="800" dirty="0">
              <a:solidFill>
                <a:srgbClr val="005538"/>
              </a:solidFill>
              <a:latin typeface="Raleway" pitchFamily="2" charset="0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You should consider your own skills, interests and personal characteristics and how they relate to different career choices. </a:t>
            </a:r>
          </a:p>
          <a:p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  <a:p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  <a:p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  <a:p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  <a:p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80BE48-5646-4C7F-B2E2-F68CDAC40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76" y="3680996"/>
            <a:ext cx="1390008" cy="1377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4C34C-0A4F-4997-A179-93B28ACE9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911" y="3680996"/>
            <a:ext cx="1383912" cy="137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CCD6B-25B8-4165-BCA7-CDFD03F6D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650" y="3680996"/>
            <a:ext cx="1383912" cy="1377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8087D4-B965-4F7F-BCE2-E28199B73BEE}"/>
              </a:ext>
            </a:extLst>
          </p:cNvPr>
          <p:cNvSpPr txBox="1"/>
          <p:nvPr/>
        </p:nvSpPr>
        <p:spPr>
          <a:xfrm>
            <a:off x="511728" y="499874"/>
            <a:ext cx="1072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5538"/>
                </a:solidFill>
                <a:latin typeface="Raleway ExtraBold" pitchFamily="2" charset="0"/>
              </a:rPr>
              <a:t>How will I find my way round?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0BBB53-9EEF-4D42-B758-CB76F52AA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389" y="3650512"/>
            <a:ext cx="1438781" cy="1438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5A4C7E-EAC9-49E5-8AFC-E4863181D7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4997" y="3650512"/>
            <a:ext cx="1462839" cy="1465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ED715D-AF26-4804-9341-49879E01B3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2567" y="3650512"/>
            <a:ext cx="1413155" cy="14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E8B4E36-5499-4A64-912B-ED8CE6998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86B58-7DDB-4B56-9C47-C719FE889786}"/>
              </a:ext>
            </a:extLst>
          </p:cNvPr>
          <p:cNvSpPr txBox="1"/>
          <p:nvPr/>
        </p:nvSpPr>
        <p:spPr>
          <a:xfrm>
            <a:off x="511727" y="545284"/>
            <a:ext cx="10673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5538"/>
                </a:solidFill>
                <a:latin typeface="Raleway ExtraBold" pitchFamily="2" charset="0"/>
              </a:rPr>
              <a:t>Career sectors &amp; common characteristics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AD1E0-44D1-4AA7-BE94-79F9B61794FD}"/>
              </a:ext>
            </a:extLst>
          </p:cNvPr>
          <p:cNvSpPr txBox="1"/>
          <p:nvPr/>
        </p:nvSpPr>
        <p:spPr>
          <a:xfrm>
            <a:off x="511726" y="1689398"/>
            <a:ext cx="111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Business, Finance and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2BFB9A-D2D4-4794-9606-118CF9B37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454" y="1589711"/>
            <a:ext cx="1076269" cy="1071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AFA2E1-BECB-4D6B-8D37-F5A77E5F6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159" y="1569132"/>
            <a:ext cx="1076270" cy="1071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CEFE76-15D0-4990-A6C5-7022E0E79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067" y="1569131"/>
            <a:ext cx="1081009" cy="1071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93784C-852B-4D02-860D-CBFAFBEC788E}"/>
              </a:ext>
            </a:extLst>
          </p:cNvPr>
          <p:cNvSpPr txBox="1"/>
          <p:nvPr/>
        </p:nvSpPr>
        <p:spPr>
          <a:xfrm>
            <a:off x="511725" y="3090724"/>
            <a:ext cx="111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Science, Care, Education &amp; Public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CE9AC-5DC0-47C1-A1F9-C8E8ADBFDFDA}"/>
              </a:ext>
            </a:extLst>
          </p:cNvPr>
          <p:cNvSpPr txBox="1"/>
          <p:nvPr/>
        </p:nvSpPr>
        <p:spPr>
          <a:xfrm>
            <a:off x="527448" y="4525990"/>
            <a:ext cx="111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Engineering, Technology &amp; I.T.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24A138-ABCC-4E7C-861F-6B6B6624E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343" y="2895586"/>
            <a:ext cx="1076269" cy="1066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A4E5A5-9855-4A11-AB38-02C534776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807" y="2966098"/>
            <a:ext cx="1076269" cy="1076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93B2D1-D310-4B25-9138-C83FEDBB9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454" y="2970840"/>
            <a:ext cx="1076269" cy="1071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E9E3AE-3D42-46FF-AA5F-5F0E2E183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7343" y="4341708"/>
            <a:ext cx="1079086" cy="10668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6C2CA7-8EDA-4E84-AC5F-7D0D2D8A69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4809" y="4318229"/>
            <a:ext cx="1076270" cy="10716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F01EC4-299D-4535-A11A-3B3650A74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0412" y="4316871"/>
            <a:ext cx="10790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F7DCC86-1157-477C-9052-A240F2874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35F438-7DEF-44DB-A0D2-F117AA79CB94}"/>
              </a:ext>
            </a:extLst>
          </p:cNvPr>
          <p:cNvSpPr txBox="1"/>
          <p:nvPr/>
        </p:nvSpPr>
        <p:spPr>
          <a:xfrm>
            <a:off x="511726" y="597065"/>
            <a:ext cx="10673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5538"/>
                </a:solidFill>
                <a:latin typeface="Raleway ExtraBold" pitchFamily="2" charset="0"/>
              </a:rPr>
              <a:t>Career sectors &amp; common characteristics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61EB3-42B2-4141-8B67-9FD2A5B064B7}"/>
              </a:ext>
            </a:extLst>
          </p:cNvPr>
          <p:cNvSpPr txBox="1"/>
          <p:nvPr/>
        </p:nvSpPr>
        <p:spPr>
          <a:xfrm>
            <a:off x="511725" y="1670246"/>
            <a:ext cx="111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Creative &amp; Leisure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08BD0-7072-4780-A061-57EDD22A47EC}"/>
              </a:ext>
            </a:extLst>
          </p:cNvPr>
          <p:cNvSpPr txBox="1"/>
          <p:nvPr/>
        </p:nvSpPr>
        <p:spPr>
          <a:xfrm>
            <a:off x="511724" y="3061014"/>
            <a:ext cx="111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Construction &amp; Building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538"/>
              </a:solidFill>
              <a:latin typeface="Raleway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D87D1-A29D-4130-97C8-83203C8D3182}"/>
              </a:ext>
            </a:extLst>
          </p:cNvPr>
          <p:cNvSpPr txBox="1"/>
          <p:nvPr/>
        </p:nvSpPr>
        <p:spPr>
          <a:xfrm>
            <a:off x="511723" y="4365966"/>
            <a:ext cx="111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538"/>
                </a:solidFill>
                <a:latin typeface="Raleway" pitchFamily="2" charset="0"/>
              </a:rPr>
              <a:t>As well as our 5 career sectors we have a sector for careers information, advice &amp; guidance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3C0BC-7ABC-4F7E-9812-18D7548DB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437" y="1549249"/>
            <a:ext cx="1072990" cy="1072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4DDF24-71C4-4053-86A3-E6B9ECD79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894" y="1549250"/>
            <a:ext cx="1072989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CB239-A53E-4302-A6C9-D4021444C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7420" y="1549249"/>
            <a:ext cx="1072989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AEDE89-31EA-4BF2-A355-EF337FAD7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437" y="2854202"/>
            <a:ext cx="1072989" cy="107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42BF31-475C-4B1F-A1CE-6F19A2E40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894" y="2854881"/>
            <a:ext cx="1072989" cy="10668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B94B61-C412-4C4E-A372-2467EC2AC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371" y="2892503"/>
            <a:ext cx="10790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0BC5A4-A667-4986-8643-DD21ED66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121590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86B58-7DDB-4B56-9C47-C719FE889786}"/>
              </a:ext>
            </a:extLst>
          </p:cNvPr>
          <p:cNvSpPr txBox="1"/>
          <p:nvPr/>
        </p:nvSpPr>
        <p:spPr>
          <a:xfrm>
            <a:off x="3067573" y="545284"/>
            <a:ext cx="6056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5538"/>
                </a:solidFill>
                <a:latin typeface="Raleway ExtraBold" pitchFamily="2" charset="0"/>
              </a:rPr>
              <a:t>Try a careers quiz!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C4209-EBCF-4C18-B4E7-71B4B6941AAA}"/>
              </a:ext>
            </a:extLst>
          </p:cNvPr>
          <p:cNvSpPr txBox="1"/>
          <p:nvPr/>
        </p:nvSpPr>
        <p:spPr>
          <a:xfrm>
            <a:off x="1205948" y="1798454"/>
            <a:ext cx="10124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538"/>
                </a:solidFill>
                <a:latin typeface="Raleway"/>
              </a:rPr>
              <a:t>Careers quizzes are based on your personal characteristics, what skills </a:t>
            </a:r>
          </a:p>
          <a:p>
            <a:endParaRPr lang="en-GB" sz="1000" dirty="0">
              <a:solidFill>
                <a:srgbClr val="005538"/>
              </a:solidFill>
              <a:latin typeface="Raleway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/>
              </a:rPr>
              <a:t>you have and what interests and motivates you. They can be really </a:t>
            </a:r>
          </a:p>
          <a:p>
            <a:endParaRPr lang="en-GB" sz="1000" dirty="0">
              <a:solidFill>
                <a:srgbClr val="005538"/>
              </a:solidFill>
              <a:latin typeface="Raleway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/>
              </a:rPr>
              <a:t>useful to find out what careers could suit you as well as the ones that </a:t>
            </a:r>
          </a:p>
          <a:p>
            <a:endParaRPr lang="en-GB" sz="1000" dirty="0">
              <a:solidFill>
                <a:srgbClr val="005538"/>
              </a:solidFill>
              <a:latin typeface="Raleway"/>
            </a:endParaRPr>
          </a:p>
          <a:p>
            <a:r>
              <a:rPr lang="en-GB" sz="2400" dirty="0">
                <a:solidFill>
                  <a:srgbClr val="005538"/>
                </a:solidFill>
                <a:latin typeface="Raleway"/>
              </a:rPr>
              <a:t>you have no interest in at all!</a:t>
            </a:r>
          </a:p>
        </p:txBody>
      </p:sp>
    </p:spTree>
    <p:extLst>
      <p:ext uri="{BB962C8B-B14F-4D97-AF65-F5344CB8AC3E}">
        <p14:creationId xmlns:p14="http://schemas.microsoft.com/office/powerpoint/2010/main" val="322042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ba8857-56e7-45f5-898a-71a7fd7860b4">
      <Terms xmlns="http://schemas.microsoft.com/office/infopath/2007/PartnerControls"/>
    </lcf76f155ced4ddcb4097134ff3c332f>
    <TaxCatchAll xmlns="48444c2b-9037-4802-aada-6a37e90010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3EFA22A0FBA847A67E27343859EBC9" ma:contentTypeVersion="18" ma:contentTypeDescription="Create a new document." ma:contentTypeScope="" ma:versionID="a703b6096c583cc81d501f61b56375b4">
  <xsd:schema xmlns:xsd="http://www.w3.org/2001/XMLSchema" xmlns:xs="http://www.w3.org/2001/XMLSchema" xmlns:p="http://schemas.microsoft.com/office/2006/metadata/properties" xmlns:ns2="88ba8857-56e7-45f5-898a-71a7fd7860b4" xmlns:ns3="48444c2b-9037-4802-aada-6a37e90010d9" targetNamespace="http://schemas.microsoft.com/office/2006/metadata/properties" ma:root="true" ma:fieldsID="4694f93bf33d16935dbba9382a4dee66" ns2:_="" ns3:_="">
    <xsd:import namespace="88ba8857-56e7-45f5-898a-71a7fd7860b4"/>
    <xsd:import namespace="48444c2b-9037-4802-aada-6a37e9001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a8857-56e7-45f5-898a-71a7fd786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938f71a-3fc0-4ead-ad8c-4ff087d9bf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44c2b-9037-4802-aada-6a37e9001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887cd2-cb7a-4c4e-91ce-477f1993c69c}" ma:internalName="TaxCatchAll" ma:showField="CatchAllData" ma:web="48444c2b-9037-4802-aada-6a37e9001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9B8677-F715-48A7-8F3B-54DD47328C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B46CD-6AF2-48F4-85A8-3211D854F63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599ba8ff-f423-4b69-b018-d544f89c464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b399ef1-6581-4f9f-949a-1331c42d8386"/>
    <ds:schemaRef ds:uri="http://www.w3.org/XML/1998/namespace"/>
    <ds:schemaRef ds:uri="88ba8857-56e7-45f5-898a-71a7fd7860b4"/>
    <ds:schemaRef ds:uri="48444c2b-9037-4802-aada-6a37e90010d9"/>
  </ds:schemaRefs>
</ds:datastoreItem>
</file>

<file path=customXml/itemProps3.xml><?xml version="1.0" encoding="utf-8"?>
<ds:datastoreItem xmlns:ds="http://schemas.openxmlformats.org/officeDocument/2006/customXml" ds:itemID="{95DB462E-2F9A-4B76-92FE-CCB7282BD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ba8857-56e7-45f5-898a-71a7fd7860b4"/>
    <ds:schemaRef ds:uri="48444c2b-9037-4802-aada-6a37e90010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534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Davy</dc:creator>
  <cp:lastModifiedBy>Jasmine Brown</cp:lastModifiedBy>
  <cp:revision>21</cp:revision>
  <dcterms:created xsi:type="dcterms:W3CDTF">2022-11-07T12:04:26Z</dcterms:created>
  <dcterms:modified xsi:type="dcterms:W3CDTF">2023-11-03T12:01:46Z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0x010100963EFA22A0FBA847A67E27343859EBC9</vt:lpwstr>
  </property>
</Properties>
</file>